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12" r:id="rId2"/>
    <p:sldId id="414" r:id="rId3"/>
    <p:sldId id="415" r:id="rId4"/>
    <p:sldId id="420" r:id="rId5"/>
    <p:sldId id="388" r:id="rId6"/>
    <p:sldId id="452" r:id="rId7"/>
    <p:sldId id="453" r:id="rId8"/>
    <p:sldId id="427" r:id="rId9"/>
    <p:sldId id="433" r:id="rId10"/>
    <p:sldId id="432" r:id="rId11"/>
    <p:sldId id="438" r:id="rId12"/>
    <p:sldId id="439" r:id="rId13"/>
    <p:sldId id="440" r:id="rId14"/>
    <p:sldId id="441" r:id="rId15"/>
    <p:sldId id="442" r:id="rId16"/>
    <p:sldId id="443" r:id="rId17"/>
    <p:sldId id="423" r:id="rId18"/>
    <p:sldId id="454" r:id="rId19"/>
    <p:sldId id="455" r:id="rId20"/>
    <p:sldId id="473" r:id="rId21"/>
    <p:sldId id="449" r:id="rId22"/>
    <p:sldId id="450" r:id="rId23"/>
    <p:sldId id="462" r:id="rId24"/>
    <p:sldId id="460" r:id="rId25"/>
    <p:sldId id="461" r:id="rId26"/>
    <p:sldId id="456" r:id="rId27"/>
    <p:sldId id="457" r:id="rId28"/>
    <p:sldId id="458" r:id="rId29"/>
    <p:sldId id="42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2" r:id="rId39"/>
    <p:sldId id="421" r:id="rId40"/>
    <p:sldId id="474" r:id="rId41"/>
    <p:sldId id="499" r:id="rId42"/>
    <p:sldId id="475" r:id="rId43"/>
    <p:sldId id="506" r:id="rId44"/>
    <p:sldId id="482" r:id="rId45"/>
    <p:sldId id="476" r:id="rId46"/>
    <p:sldId id="493" r:id="rId47"/>
    <p:sldId id="489" r:id="rId48"/>
    <p:sldId id="494" r:id="rId49"/>
    <p:sldId id="495" r:id="rId50"/>
    <p:sldId id="496" r:id="rId51"/>
    <p:sldId id="497" r:id="rId52"/>
    <p:sldId id="498" r:id="rId53"/>
    <p:sldId id="500" r:id="rId54"/>
    <p:sldId id="487" r:id="rId55"/>
    <p:sldId id="424" r:id="rId56"/>
    <p:sldId id="501" r:id="rId57"/>
    <p:sldId id="502" r:id="rId58"/>
    <p:sldId id="507" r:id="rId59"/>
    <p:sldId id="509" r:id="rId60"/>
    <p:sldId id="508" r:id="rId61"/>
    <p:sldId id="510" r:id="rId62"/>
    <p:sldId id="511" r:id="rId63"/>
    <p:sldId id="512" r:id="rId64"/>
    <p:sldId id="513" r:id="rId65"/>
    <p:sldId id="515" r:id="rId66"/>
    <p:sldId id="516" r:id="rId67"/>
    <p:sldId id="517" r:id="rId68"/>
    <p:sldId id="425" r:id="rId69"/>
    <p:sldId id="523" r:id="rId70"/>
    <p:sldId id="524" r:id="rId71"/>
    <p:sldId id="518" r:id="rId72"/>
    <p:sldId id="525" r:id="rId73"/>
    <p:sldId id="526" r:id="rId74"/>
    <p:sldId id="538" r:id="rId75"/>
    <p:sldId id="568" r:id="rId76"/>
    <p:sldId id="566" r:id="rId77"/>
    <p:sldId id="539" r:id="rId78"/>
    <p:sldId id="540" r:id="rId79"/>
    <p:sldId id="546" r:id="rId80"/>
    <p:sldId id="547" r:id="rId81"/>
    <p:sldId id="548" r:id="rId82"/>
    <p:sldId id="569" r:id="rId83"/>
    <p:sldId id="567" r:id="rId84"/>
    <p:sldId id="549" r:id="rId85"/>
    <p:sldId id="543" r:id="rId86"/>
    <p:sldId id="570" r:id="rId87"/>
    <p:sldId id="571" r:id="rId88"/>
    <p:sldId id="572" r:id="rId89"/>
    <p:sldId id="573" r:id="rId90"/>
    <p:sldId id="574" r:id="rId91"/>
    <p:sldId id="575" r:id="rId92"/>
    <p:sldId id="519" r:id="rId93"/>
    <p:sldId id="576" r:id="rId94"/>
    <p:sldId id="577" r:id="rId95"/>
    <p:sldId id="578" r:id="rId96"/>
    <p:sldId id="579" r:id="rId97"/>
    <p:sldId id="580" r:id="rId98"/>
    <p:sldId id="581" r:id="rId99"/>
    <p:sldId id="520" r:id="rId100"/>
    <p:sldId id="588" r:id="rId101"/>
    <p:sldId id="589" r:id="rId102"/>
    <p:sldId id="590" r:id="rId103"/>
    <p:sldId id="591" r:id="rId104"/>
    <p:sldId id="592" r:id="rId105"/>
    <p:sldId id="593" r:id="rId106"/>
    <p:sldId id="535" r:id="rId107"/>
    <p:sldId id="582" r:id="rId108"/>
    <p:sldId id="583" r:id="rId109"/>
    <p:sldId id="585" r:id="rId110"/>
    <p:sldId id="586" r:id="rId111"/>
    <p:sldId id="587" r:id="rId112"/>
    <p:sldId id="594" r:id="rId113"/>
    <p:sldId id="595" r:id="rId114"/>
    <p:sldId id="598" r:id="rId115"/>
    <p:sldId id="596" r:id="rId116"/>
    <p:sldId id="599" r:id="rId117"/>
    <p:sldId id="600" r:id="rId118"/>
    <p:sldId id="601" r:id="rId119"/>
    <p:sldId id="416" r:id="rId120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산돌고딕 M"/>
        <a:ea typeface="산돌고딕 M"/>
        <a:cs typeface="산돌고딕 M"/>
      </a:defRPr>
    </a:lvl9pPr>
  </p:defaultTextStyle>
  <p:extLst>
    <p:ext uri="{EFAFB233-063F-42B5-8137-9DF3F51BA10A}">
      <p15:sldGuideLst xmlns:p15="http://schemas.microsoft.com/office/powerpoint/2012/main">
        <p15:guide id="1" orient="horz" pos="480">
          <p15:clr>
            <a:srgbClr val="A4A3A4"/>
          </p15:clr>
        </p15:guide>
        <p15:guide id="2" orient="horz" pos="4256">
          <p15:clr>
            <a:srgbClr val="A4A3A4"/>
          </p15:clr>
        </p15:guide>
        <p15:guide id="3" orient="horz" pos="785">
          <p15:clr>
            <a:srgbClr val="A4A3A4"/>
          </p15:clr>
        </p15:guide>
        <p15:guide id="4" orient="horz" pos="912">
          <p15:clr>
            <a:srgbClr val="A4A3A4"/>
          </p15:clr>
        </p15:guide>
        <p15:guide id="5" pos="2880">
          <p15:clr>
            <a:srgbClr val="A4A3A4"/>
          </p15:clr>
        </p15:guide>
        <p15:guide id="6" pos="192">
          <p15:clr>
            <a:srgbClr val="A4A3A4"/>
          </p15:clr>
        </p15:guide>
        <p15:guide id="7" pos="5616">
          <p15:clr>
            <a:srgbClr val="A4A3A4"/>
          </p15:clr>
        </p15:guide>
        <p15:guide id="8" pos="429">
          <p15:clr>
            <a:srgbClr val="A4A3A4"/>
          </p15:clr>
        </p15:guide>
        <p15:guide id="9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50"/>
    <a:srgbClr val="70309F"/>
    <a:srgbClr val="FF3200"/>
    <a:srgbClr val="FF3300"/>
    <a:srgbClr val="000000"/>
    <a:srgbClr val="F9FAFB"/>
    <a:srgbClr val="305C00"/>
    <a:srgbClr val="0C3274"/>
    <a:srgbClr val="D7D7D7"/>
    <a:srgbClr val="018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523" autoAdjust="0"/>
  </p:normalViewPr>
  <p:slideViewPr>
    <p:cSldViewPr>
      <p:cViewPr varScale="1">
        <p:scale>
          <a:sx n="76" d="100"/>
          <a:sy n="76" d="100"/>
        </p:scale>
        <p:origin x="1224" y="54"/>
      </p:cViewPr>
      <p:guideLst>
        <p:guide orient="horz" pos="480"/>
        <p:guide orient="horz" pos="4256"/>
        <p:guide orient="horz" pos="785"/>
        <p:guide orient="horz" pos="912"/>
        <p:guide pos="2880"/>
        <p:guide pos="192"/>
        <p:guide pos="5616"/>
        <p:guide pos="429"/>
        <p:guide pos="3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79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043E8-779A-4B9E-B7B2-4E4EAE5EF903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7B29C17-8489-4B25-8E8F-9F9684B69BD6}">
      <dgm:prSet phldrT="[텍스트]" custT="1"/>
      <dgm:spPr>
        <a:solidFill>
          <a:schemeClr val="accent4">
            <a:lumMod val="50000"/>
          </a:schemeClr>
        </a:solidFill>
        <a:scene3d>
          <a:camera prst="orthographicFront"/>
          <a:lightRig rig="flat" dir="t"/>
        </a:scene3d>
        <a:sp3d prstMaterial="plastic">
          <a:bevelT/>
          <a:bevelB w="88900" h="31750" prst="angle"/>
        </a:sp3d>
      </dgm:spPr>
      <dgm:t>
        <a:bodyPr/>
        <a:lstStyle/>
        <a:p>
          <a:pPr latinLnBrk="1"/>
          <a:r>
            <a: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DJF</a:t>
          </a:r>
        </a:p>
        <a:p>
          <a:pPr latinLnBrk="1"/>
          <a:r>
            <a: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V1.0</a:t>
          </a:r>
          <a:endParaRPr lang="ko-KR" altLang="en-US" sz="24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BB2FA4BB-8C87-4554-8905-3928BFE790D7}" type="parTrans" cxnId="{259CEF02-55B7-4655-9EBF-1768DD2F3B98}">
      <dgm:prSet/>
      <dgm:spPr/>
      <dgm:t>
        <a:bodyPr/>
        <a:lstStyle/>
        <a:p>
          <a:pPr latinLnBrk="1"/>
          <a:endParaRPr lang="ko-KR" altLang="en-US"/>
        </a:p>
      </dgm:t>
    </dgm:pt>
    <dgm:pt modelId="{7477D180-E003-4716-A51D-BFA611306690}" type="sibTrans" cxnId="{259CEF02-55B7-4655-9EBF-1768DD2F3B98}">
      <dgm:prSet/>
      <dgm:spPr/>
      <dgm:t>
        <a:bodyPr/>
        <a:lstStyle/>
        <a:p>
          <a:pPr latinLnBrk="1"/>
          <a:endParaRPr lang="ko-KR" altLang="en-US"/>
        </a:p>
      </dgm:t>
    </dgm:pt>
    <dgm:pt modelId="{13BF7FA0-9C67-4BC8-842F-7668155FD41C}">
      <dgm:prSet phldrT="[텍스트]" custT="1"/>
      <dgm:spPr>
        <a:solidFill>
          <a:srgbClr val="FF0000"/>
        </a:solidFill>
        <a:scene3d>
          <a:camera prst="orthographicFront"/>
          <a:lightRig rig="flat" dir="t"/>
        </a:scene3d>
        <a:sp3d prstMaterial="plastic">
          <a:bevelT/>
          <a:bevelB w="88900" h="31750" prst="angle"/>
        </a:sp3d>
      </dgm:spPr>
      <dgm:t>
        <a:bodyPr/>
        <a:lstStyle/>
        <a:p>
          <a:pPr latinLnBrk="1"/>
          <a:r>
            <a:rPr lang="ko-KR" altLang="en-US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전문</a:t>
          </a:r>
          <a:endParaRPr lang="en-US" altLang="ko-KR" sz="1800" dirty="0" smtClean="0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latinLnBrk="1"/>
          <a:r>
            <a:rPr lang="ko-KR" altLang="en-US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영역</a:t>
          </a:r>
          <a:endParaRPr lang="ko-KR" altLang="en-US" sz="18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B637BCAB-1710-465E-96BF-08DEF3072C6F}" type="parTrans" cxnId="{CF87C3A2-BC14-4602-A83B-0C23D9865FF2}">
      <dgm:prSet/>
      <dgm:spPr/>
      <dgm:t>
        <a:bodyPr/>
        <a:lstStyle/>
        <a:p>
          <a:pPr latinLnBrk="1"/>
          <a:endParaRPr lang="ko-KR" altLang="en-US"/>
        </a:p>
      </dgm:t>
    </dgm:pt>
    <dgm:pt modelId="{5412778A-3B73-45E7-982E-D7A6B3B9092E}" type="sibTrans" cxnId="{CF87C3A2-BC14-4602-A83B-0C23D9865FF2}">
      <dgm:prSet/>
      <dgm:spPr>
        <a:solidFill>
          <a:srgbClr val="FF0000"/>
        </a:solidFill>
        <a:scene3d>
          <a:camera prst="orthographicFront"/>
          <a:lightRig rig="flat" dir="t"/>
        </a:scene3d>
        <a:sp3d z="-80000" prstMaterial="plastic">
          <a:bevelT/>
          <a:bevelB w="25400" h="25400" prst="angle"/>
        </a:sp3d>
      </dgm:spPr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CF830668-45E6-4B28-813C-B43D71D69A0E}">
      <dgm:prSet phldrT="[텍스트]" custT="1"/>
      <dgm:spPr>
        <a:solidFill>
          <a:srgbClr val="FF3300"/>
        </a:solidFill>
        <a:scene3d>
          <a:camera prst="orthographicFront"/>
          <a:lightRig rig="flat" dir="t"/>
        </a:scene3d>
        <a:sp3d prstMaterial="plastic">
          <a:bevelT/>
          <a:bevelB w="88900" h="31750" prst="angle"/>
        </a:sp3d>
      </dgm:spPr>
      <dgm:t>
        <a:bodyPr/>
        <a:lstStyle/>
        <a:p>
          <a:pPr latinLnBrk="1"/>
          <a:r>
            <a:rPr lang="ko-KR" altLang="en-US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실무</a:t>
          </a:r>
          <a:endParaRPr lang="en-US" altLang="ko-KR" sz="1800" dirty="0" smtClean="0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latinLnBrk="1"/>
          <a:r>
            <a:rPr lang="ko-KR" altLang="en-US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적용</a:t>
          </a:r>
          <a:endParaRPr lang="ko-KR" altLang="en-US" sz="18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AE32018B-DD0C-48CD-BE2B-61F02F4A96EA}" type="parTrans" cxnId="{AF835730-FF8E-480E-A9B2-3830509CACAC}">
      <dgm:prSet/>
      <dgm:spPr/>
      <dgm:t>
        <a:bodyPr/>
        <a:lstStyle/>
        <a:p>
          <a:pPr latinLnBrk="1"/>
          <a:endParaRPr lang="ko-KR" altLang="en-US"/>
        </a:p>
      </dgm:t>
    </dgm:pt>
    <dgm:pt modelId="{F5FF5D6C-6053-4A6F-88E7-020D6541596D}" type="sibTrans" cxnId="{AF835730-FF8E-480E-A9B2-3830509CACAC}">
      <dgm:prSet/>
      <dgm:spPr>
        <a:solidFill>
          <a:srgbClr val="FF3300"/>
        </a:solidFill>
        <a:scene3d>
          <a:camera prst="orthographicFront"/>
          <a:lightRig rig="flat" dir="t"/>
        </a:scene3d>
        <a:sp3d z="-80000" prstMaterial="plastic">
          <a:bevelT/>
          <a:bevelB w="25400" h="25400" prst="angle"/>
        </a:sp3d>
      </dgm:spPr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4475C227-484B-45EE-B95A-632B522D5B43}">
      <dgm:prSet phldrT="[텍스트]" custT="1"/>
      <dgm:spPr>
        <a:solidFill>
          <a:srgbClr val="7030A0"/>
        </a:solidFill>
        <a:scene3d>
          <a:camera prst="orthographicFront"/>
          <a:lightRig rig="flat" dir="t"/>
        </a:scene3d>
        <a:sp3d prstMaterial="plastic">
          <a:bevelT/>
          <a:bevelB w="88900" h="31750" prst="angle"/>
        </a:sp3d>
      </dgm:spPr>
      <dgm:t>
        <a:bodyPr/>
        <a:lstStyle/>
        <a:p>
          <a:pPr latinLnBrk="1"/>
          <a:r>
            <a: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ME</a:t>
          </a:r>
        </a:p>
        <a:p>
          <a:pPr latinLnBrk="1"/>
          <a:r>
            <a:rPr lang="en-US" altLang="ko-KR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CE</a:t>
          </a:r>
          <a:endParaRPr lang="ko-KR" altLang="en-US" sz="18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8F2411DB-7F27-4360-8F14-700B459B32CF}" type="parTrans" cxnId="{067E2AA8-86AC-4915-A6A6-0037AB5F8D15}">
      <dgm:prSet/>
      <dgm:spPr/>
      <dgm:t>
        <a:bodyPr/>
        <a:lstStyle/>
        <a:p>
          <a:pPr latinLnBrk="1"/>
          <a:endParaRPr lang="ko-KR" altLang="en-US"/>
        </a:p>
      </dgm:t>
    </dgm:pt>
    <dgm:pt modelId="{C88D8FFD-4F0D-4133-9F5B-F576D3DEBD12}" type="sibTrans" cxnId="{067E2AA8-86AC-4915-A6A6-0037AB5F8D15}">
      <dgm:prSet/>
      <dgm:spPr>
        <a:solidFill>
          <a:srgbClr val="7030A0"/>
        </a:solidFill>
        <a:scene3d>
          <a:camera prst="orthographicFront"/>
          <a:lightRig rig="flat" dir="t"/>
        </a:scene3d>
        <a:sp3d z="-80000" prstMaterial="plastic">
          <a:bevelT/>
          <a:bevelB w="25400" h="25400" prst="angle"/>
        </a:sp3d>
      </dgm:spPr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B1DFBBA5-93CC-4C59-811D-871960058F9A}">
      <dgm:prSet phldrT="[텍스트]" custT="1"/>
      <dgm:spPr>
        <a:solidFill>
          <a:srgbClr val="00B050"/>
        </a:solidFill>
        <a:scene3d>
          <a:camera prst="orthographicFront"/>
          <a:lightRig rig="flat" dir="t"/>
        </a:scene3d>
        <a:sp3d prstMaterial="plastic">
          <a:bevelT/>
          <a:bevelB w="88900" h="31750" prst="angle"/>
        </a:sp3d>
      </dgm:spPr>
      <dgm:t>
        <a:bodyPr/>
        <a:lstStyle/>
        <a:p>
          <a:pPr latinLnBrk="1"/>
          <a:r>
            <a:rPr lang="ko-KR" altLang="en-US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생명</a:t>
          </a:r>
          <a:endParaRPr lang="en-US" altLang="ko-KR" sz="1800" dirty="0" smtClean="0"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latinLnBrk="1"/>
          <a:r>
            <a:rPr lang="ko-KR" altLang="en-US" sz="1800" dirty="0" smtClean="0">
              <a:latin typeface="HY견고딕" panose="02030600000101010101" pitchFamily="18" charset="-127"/>
              <a:ea typeface="HY견고딕" panose="02030600000101010101" pitchFamily="18" charset="-127"/>
            </a:rPr>
            <a:t>주기</a:t>
          </a:r>
          <a:endParaRPr lang="ko-KR" altLang="en-US" sz="18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09F15677-2361-4327-AC42-25A6899C794A}" type="parTrans" cxnId="{62FBE645-7A4F-42A5-8FE6-DD0FEF2C0DFD}">
      <dgm:prSet/>
      <dgm:spPr/>
      <dgm:t>
        <a:bodyPr/>
        <a:lstStyle/>
        <a:p>
          <a:pPr latinLnBrk="1"/>
          <a:endParaRPr lang="ko-KR" altLang="en-US"/>
        </a:p>
      </dgm:t>
    </dgm:pt>
    <dgm:pt modelId="{6CD5F5D5-7D79-4647-B4A9-825DAEFBDB90}" type="sibTrans" cxnId="{62FBE645-7A4F-42A5-8FE6-DD0FEF2C0DFD}">
      <dgm:prSet/>
      <dgm:spPr>
        <a:solidFill>
          <a:srgbClr val="00B050"/>
        </a:solidFill>
        <a:scene3d>
          <a:camera prst="orthographicFront"/>
          <a:lightRig rig="flat" dir="t"/>
        </a:scene3d>
        <a:sp3d z="-80000" prstMaterial="plastic">
          <a:bevelT/>
          <a:bevelB w="25400" h="25400" prst="angle"/>
        </a:sp3d>
      </dgm:spPr>
      <dgm:t>
        <a:bodyPr/>
        <a:lstStyle/>
        <a:p>
          <a:pPr latinLnBrk="1"/>
          <a:endParaRPr lang="ko-KR" altLang="en-US" sz="180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D16C8F5A-BED0-4836-A43C-186307263AC6}" type="pres">
      <dgm:prSet presAssocID="{605043E8-779A-4B9E-B7B2-4E4EAE5EF90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920EE-83B2-4927-9C42-D16B37F2F546}" type="pres">
      <dgm:prSet presAssocID="{A7B29C17-8489-4B25-8E8F-9F9684B69BD6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113DF57-3F75-4FD0-8F90-E368D7FDDEA9}" type="pres">
      <dgm:prSet presAssocID="{13BF7FA0-9C67-4BC8-842F-7668155FD4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A8205E-35F8-43F8-8C34-1514A514C16D}" type="pres">
      <dgm:prSet presAssocID="{13BF7FA0-9C67-4BC8-842F-7668155FD41C}" presName="dummy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E5759DFB-E1FA-4E2B-A6BF-470FC6EC17B5}" type="pres">
      <dgm:prSet presAssocID="{5412778A-3B73-45E7-982E-D7A6B3B9092E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E26F9A0-825D-4585-8689-26BB9454D38C}" type="pres">
      <dgm:prSet presAssocID="{CF830668-45E6-4B28-813C-B43D71D69A0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BB14E1-8216-46F1-A758-FF43C3838637}" type="pres">
      <dgm:prSet presAssocID="{CF830668-45E6-4B28-813C-B43D71D69A0E}" presName="dummy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9493600-B286-4B39-9AD5-DFC44AD11BB1}" type="pres">
      <dgm:prSet presAssocID="{F5FF5D6C-6053-4A6F-88E7-020D6541596D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DDB8E0F0-E549-46B2-B42E-EF0172AE098B}" type="pres">
      <dgm:prSet presAssocID="{4475C227-484B-45EE-B95A-632B522D5B4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44369B-9283-4B4A-AF5B-3FB85A5A4F06}" type="pres">
      <dgm:prSet presAssocID="{4475C227-484B-45EE-B95A-632B522D5B43}" presName="dummy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8FCEAFCA-0B30-4A6C-996B-9A28B8E7FFE1}" type="pres">
      <dgm:prSet presAssocID="{C88D8FFD-4F0D-4133-9F5B-F576D3DEBD12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E30AA0F-80BC-44AD-89AC-17AD36A8DE6A}" type="pres">
      <dgm:prSet presAssocID="{B1DFBBA5-93CC-4C59-811D-871960058F9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0A2AD0-0E31-4E74-B997-0EBA7745EC3A}" type="pres">
      <dgm:prSet presAssocID="{B1DFBBA5-93CC-4C59-811D-871960058F9A}" presName="dummy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2102AE80-E50A-402F-B6F7-E0E63034BF57}" type="pres">
      <dgm:prSet presAssocID="{6CD5F5D5-7D79-4647-B4A9-825DAEFBDB90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CF87C3A2-BC14-4602-A83B-0C23D9865FF2}" srcId="{A7B29C17-8489-4B25-8E8F-9F9684B69BD6}" destId="{13BF7FA0-9C67-4BC8-842F-7668155FD41C}" srcOrd="0" destOrd="0" parTransId="{B637BCAB-1710-465E-96BF-08DEF3072C6F}" sibTransId="{5412778A-3B73-45E7-982E-D7A6B3B9092E}"/>
    <dgm:cxn modelId="{067E2AA8-86AC-4915-A6A6-0037AB5F8D15}" srcId="{A7B29C17-8489-4B25-8E8F-9F9684B69BD6}" destId="{4475C227-484B-45EE-B95A-632B522D5B43}" srcOrd="2" destOrd="0" parTransId="{8F2411DB-7F27-4360-8F14-700B459B32CF}" sibTransId="{C88D8FFD-4F0D-4133-9F5B-F576D3DEBD12}"/>
    <dgm:cxn modelId="{0F6DBF7C-C761-4EBC-9C0B-E3A043DB6543}" type="presOf" srcId="{5412778A-3B73-45E7-982E-D7A6B3B9092E}" destId="{E5759DFB-E1FA-4E2B-A6BF-470FC6EC17B5}" srcOrd="0" destOrd="0" presId="urn:microsoft.com/office/officeart/2005/8/layout/radial6"/>
    <dgm:cxn modelId="{E42C0F88-40D6-4091-9953-444EAE8A6CA4}" type="presOf" srcId="{605043E8-779A-4B9E-B7B2-4E4EAE5EF903}" destId="{D16C8F5A-BED0-4836-A43C-186307263AC6}" srcOrd="0" destOrd="0" presId="urn:microsoft.com/office/officeart/2005/8/layout/radial6"/>
    <dgm:cxn modelId="{A60D53F9-71FA-4EB9-A261-F7C127E43B5A}" type="presOf" srcId="{B1DFBBA5-93CC-4C59-811D-871960058F9A}" destId="{DE30AA0F-80BC-44AD-89AC-17AD36A8DE6A}" srcOrd="0" destOrd="0" presId="urn:microsoft.com/office/officeart/2005/8/layout/radial6"/>
    <dgm:cxn modelId="{1B07E2E1-DE12-455C-8CC7-589ABFFF6DBB}" type="presOf" srcId="{A7B29C17-8489-4B25-8E8F-9F9684B69BD6}" destId="{2B2920EE-83B2-4927-9C42-D16B37F2F546}" srcOrd="0" destOrd="0" presId="urn:microsoft.com/office/officeart/2005/8/layout/radial6"/>
    <dgm:cxn modelId="{E0CA93BA-7AA2-4AAF-98A2-58D4867D9861}" type="presOf" srcId="{CF830668-45E6-4B28-813C-B43D71D69A0E}" destId="{9E26F9A0-825D-4585-8689-26BB9454D38C}" srcOrd="0" destOrd="0" presId="urn:microsoft.com/office/officeart/2005/8/layout/radial6"/>
    <dgm:cxn modelId="{6E2EF804-73A7-4F18-AAAB-C0928B95B5D0}" type="presOf" srcId="{6CD5F5D5-7D79-4647-B4A9-825DAEFBDB90}" destId="{2102AE80-E50A-402F-B6F7-E0E63034BF57}" srcOrd="0" destOrd="0" presId="urn:microsoft.com/office/officeart/2005/8/layout/radial6"/>
    <dgm:cxn modelId="{AF835730-FF8E-480E-A9B2-3830509CACAC}" srcId="{A7B29C17-8489-4B25-8E8F-9F9684B69BD6}" destId="{CF830668-45E6-4B28-813C-B43D71D69A0E}" srcOrd="1" destOrd="0" parTransId="{AE32018B-DD0C-48CD-BE2B-61F02F4A96EA}" sibTransId="{F5FF5D6C-6053-4A6F-88E7-020D6541596D}"/>
    <dgm:cxn modelId="{3D4837F7-49E6-4014-840F-33768E6E5446}" type="presOf" srcId="{13BF7FA0-9C67-4BC8-842F-7668155FD41C}" destId="{B113DF57-3F75-4FD0-8F90-E368D7FDDEA9}" srcOrd="0" destOrd="0" presId="urn:microsoft.com/office/officeart/2005/8/layout/radial6"/>
    <dgm:cxn modelId="{80D79EAA-F268-440C-9402-DBA8481433A7}" type="presOf" srcId="{4475C227-484B-45EE-B95A-632B522D5B43}" destId="{DDB8E0F0-E549-46B2-B42E-EF0172AE098B}" srcOrd="0" destOrd="0" presId="urn:microsoft.com/office/officeart/2005/8/layout/radial6"/>
    <dgm:cxn modelId="{9506F621-EAB6-45BE-9607-135772FCC15E}" type="presOf" srcId="{C88D8FFD-4F0D-4133-9F5B-F576D3DEBD12}" destId="{8FCEAFCA-0B30-4A6C-996B-9A28B8E7FFE1}" srcOrd="0" destOrd="0" presId="urn:microsoft.com/office/officeart/2005/8/layout/radial6"/>
    <dgm:cxn modelId="{62FBE645-7A4F-42A5-8FE6-DD0FEF2C0DFD}" srcId="{A7B29C17-8489-4B25-8E8F-9F9684B69BD6}" destId="{B1DFBBA5-93CC-4C59-811D-871960058F9A}" srcOrd="3" destOrd="0" parTransId="{09F15677-2361-4327-AC42-25A6899C794A}" sibTransId="{6CD5F5D5-7D79-4647-B4A9-825DAEFBDB90}"/>
    <dgm:cxn modelId="{FAA87E0D-D6B5-4BC2-ACDF-AAD40D8CF6E7}" type="presOf" srcId="{F5FF5D6C-6053-4A6F-88E7-020D6541596D}" destId="{89493600-B286-4B39-9AD5-DFC44AD11BB1}" srcOrd="0" destOrd="0" presId="urn:microsoft.com/office/officeart/2005/8/layout/radial6"/>
    <dgm:cxn modelId="{259CEF02-55B7-4655-9EBF-1768DD2F3B98}" srcId="{605043E8-779A-4B9E-B7B2-4E4EAE5EF903}" destId="{A7B29C17-8489-4B25-8E8F-9F9684B69BD6}" srcOrd="0" destOrd="0" parTransId="{BB2FA4BB-8C87-4554-8905-3928BFE790D7}" sibTransId="{7477D180-E003-4716-A51D-BFA611306690}"/>
    <dgm:cxn modelId="{227047C0-AF6C-41F0-A5F3-4EA5203B94D5}" type="presParOf" srcId="{D16C8F5A-BED0-4836-A43C-186307263AC6}" destId="{2B2920EE-83B2-4927-9C42-D16B37F2F546}" srcOrd="0" destOrd="0" presId="urn:microsoft.com/office/officeart/2005/8/layout/radial6"/>
    <dgm:cxn modelId="{3EB533AF-E447-4ED5-9F1D-812342513928}" type="presParOf" srcId="{D16C8F5A-BED0-4836-A43C-186307263AC6}" destId="{B113DF57-3F75-4FD0-8F90-E368D7FDDEA9}" srcOrd="1" destOrd="0" presId="urn:microsoft.com/office/officeart/2005/8/layout/radial6"/>
    <dgm:cxn modelId="{01516FF4-8D5B-483F-9288-A45F39D408E5}" type="presParOf" srcId="{D16C8F5A-BED0-4836-A43C-186307263AC6}" destId="{98A8205E-35F8-43F8-8C34-1514A514C16D}" srcOrd="2" destOrd="0" presId="urn:microsoft.com/office/officeart/2005/8/layout/radial6"/>
    <dgm:cxn modelId="{48E74644-B32E-4F47-B3B8-3EDE32313AC8}" type="presParOf" srcId="{D16C8F5A-BED0-4836-A43C-186307263AC6}" destId="{E5759DFB-E1FA-4E2B-A6BF-470FC6EC17B5}" srcOrd="3" destOrd="0" presId="urn:microsoft.com/office/officeart/2005/8/layout/radial6"/>
    <dgm:cxn modelId="{08798B8B-2CD3-49D3-A2ED-61D4D4ED19BC}" type="presParOf" srcId="{D16C8F5A-BED0-4836-A43C-186307263AC6}" destId="{9E26F9A0-825D-4585-8689-26BB9454D38C}" srcOrd="4" destOrd="0" presId="urn:microsoft.com/office/officeart/2005/8/layout/radial6"/>
    <dgm:cxn modelId="{87C8521F-0BF2-493D-A96B-20A7D3C79991}" type="presParOf" srcId="{D16C8F5A-BED0-4836-A43C-186307263AC6}" destId="{F7BB14E1-8216-46F1-A758-FF43C3838637}" srcOrd="5" destOrd="0" presId="urn:microsoft.com/office/officeart/2005/8/layout/radial6"/>
    <dgm:cxn modelId="{35129083-0EE6-4D93-A038-8BB9C6FF32A7}" type="presParOf" srcId="{D16C8F5A-BED0-4836-A43C-186307263AC6}" destId="{89493600-B286-4B39-9AD5-DFC44AD11BB1}" srcOrd="6" destOrd="0" presId="urn:microsoft.com/office/officeart/2005/8/layout/radial6"/>
    <dgm:cxn modelId="{FDB1C10D-29F8-4D8D-B766-3300A3DED794}" type="presParOf" srcId="{D16C8F5A-BED0-4836-A43C-186307263AC6}" destId="{DDB8E0F0-E549-46B2-B42E-EF0172AE098B}" srcOrd="7" destOrd="0" presId="urn:microsoft.com/office/officeart/2005/8/layout/radial6"/>
    <dgm:cxn modelId="{0C0E5AFE-DD91-475E-8955-979A99467161}" type="presParOf" srcId="{D16C8F5A-BED0-4836-A43C-186307263AC6}" destId="{FF44369B-9283-4B4A-AF5B-3FB85A5A4F06}" srcOrd="8" destOrd="0" presId="urn:microsoft.com/office/officeart/2005/8/layout/radial6"/>
    <dgm:cxn modelId="{85BB7A0D-34F6-4F54-BFC9-3A5270DF6768}" type="presParOf" srcId="{D16C8F5A-BED0-4836-A43C-186307263AC6}" destId="{8FCEAFCA-0B30-4A6C-996B-9A28B8E7FFE1}" srcOrd="9" destOrd="0" presId="urn:microsoft.com/office/officeart/2005/8/layout/radial6"/>
    <dgm:cxn modelId="{C0E98421-B761-4144-B7D7-8411269AA799}" type="presParOf" srcId="{D16C8F5A-BED0-4836-A43C-186307263AC6}" destId="{DE30AA0F-80BC-44AD-89AC-17AD36A8DE6A}" srcOrd="10" destOrd="0" presId="urn:microsoft.com/office/officeart/2005/8/layout/radial6"/>
    <dgm:cxn modelId="{BFAD91AA-92ED-4E7F-804E-A56C258BCFFC}" type="presParOf" srcId="{D16C8F5A-BED0-4836-A43C-186307263AC6}" destId="{310A2AD0-0E31-4E74-B997-0EBA7745EC3A}" srcOrd="11" destOrd="0" presId="urn:microsoft.com/office/officeart/2005/8/layout/radial6"/>
    <dgm:cxn modelId="{D18D5379-B16F-4E7C-B45B-36F6D461ED26}" type="presParOf" srcId="{D16C8F5A-BED0-4836-A43C-186307263AC6}" destId="{2102AE80-E50A-402F-B6F7-E0E63034BF5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EF871E8-1C8B-4242-966F-1835AA5F9F3B}" type="datetimeFigureOut">
              <a:rPr lang="ko-KR" altLang="en-US"/>
              <a:pPr>
                <a:defRPr/>
              </a:pPr>
              <a:t>2017-09-03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5C8D23D-35FE-4FD1-901C-323F19622E9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59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fld id="{A257139C-1205-44B3-819D-8062399C8547}" type="slidenum">
              <a:rPr lang="ko-KR" altLang="en-US" sz="1200" smtClean="0"/>
              <a:pPr/>
              <a:t>1</a:t>
            </a:fld>
            <a:endParaRPr lang="ko-KR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66237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fld id="{E446541C-9D95-4CE2-8F00-307E2AE2E86B}" type="slidenum">
              <a:rPr lang="ko-KR" altLang="en-US" sz="1200" smtClean="0"/>
              <a:pPr/>
              <a:t>3</a:t>
            </a:fld>
            <a:endParaRPr lang="ko-KR" altLang="en-US" sz="1200" smtClean="0"/>
          </a:p>
        </p:txBody>
      </p:sp>
      <p:sp>
        <p:nvSpPr>
          <p:cNvPr id="10244" name="슬라이드 노트 개체 틀 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08369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fld id="{7E012754-0276-4A8A-A545-531D7FAE9F53}" type="slidenum">
              <a:rPr lang="ko-KR" altLang="en-US" sz="1200" smtClean="0"/>
              <a:pPr/>
              <a:t>13</a:t>
            </a:fld>
            <a:endParaRPr lang="ko-KR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71975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latinLnBrk="1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latinLnBrk="1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latinLnBrk="1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latinLnBrk="1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5" name="Picture 22" descr="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349500"/>
            <a:ext cx="6896100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 descr="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"/>
          <a:stretch>
            <a:fillRect/>
          </a:stretch>
        </p:blipFill>
        <p:spPr bwMode="auto">
          <a:xfrm>
            <a:off x="0" y="0"/>
            <a:ext cx="4854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6650"/>
            <a:ext cx="83661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6700"/>
            <a:ext cx="821055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4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3327400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자유형 10"/>
          <p:cNvSpPr/>
          <p:nvPr userDrawn="1"/>
        </p:nvSpPr>
        <p:spPr>
          <a:xfrm>
            <a:off x="8001000" y="2332038"/>
            <a:ext cx="1158875" cy="976312"/>
          </a:xfrm>
          <a:custGeom>
            <a:avLst/>
            <a:gdLst>
              <a:gd name="connsiteX0" fmla="*/ 0 w 1158240"/>
              <a:gd name="connsiteY0" fmla="*/ 358140 h 967740"/>
              <a:gd name="connsiteX1" fmla="*/ 7620 w 1158240"/>
              <a:gd name="connsiteY1" fmla="*/ 967740 h 967740"/>
              <a:gd name="connsiteX2" fmla="*/ 1150620 w 1158240"/>
              <a:gd name="connsiteY2" fmla="*/ 678180 h 967740"/>
              <a:gd name="connsiteX3" fmla="*/ 1158240 w 1158240"/>
              <a:gd name="connsiteY3" fmla="*/ 0 h 967740"/>
              <a:gd name="connsiteX4" fmla="*/ 0 w 1158240"/>
              <a:gd name="connsiteY4" fmla="*/ 358140 h 967740"/>
              <a:gd name="connsiteX0" fmla="*/ 0 w 1158240"/>
              <a:gd name="connsiteY0" fmla="*/ 358140 h 977265"/>
              <a:gd name="connsiteX1" fmla="*/ 10795 w 1158240"/>
              <a:gd name="connsiteY1" fmla="*/ 977265 h 977265"/>
              <a:gd name="connsiteX2" fmla="*/ 1150620 w 1158240"/>
              <a:gd name="connsiteY2" fmla="*/ 678180 h 977265"/>
              <a:gd name="connsiteX3" fmla="*/ 1158240 w 1158240"/>
              <a:gd name="connsiteY3" fmla="*/ 0 h 977265"/>
              <a:gd name="connsiteX4" fmla="*/ 0 w 1158240"/>
              <a:gd name="connsiteY4" fmla="*/ 358140 h 977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" h="977265">
                <a:moveTo>
                  <a:pt x="0" y="358140"/>
                </a:moveTo>
                <a:lnTo>
                  <a:pt x="10795" y="977265"/>
                </a:lnTo>
                <a:lnTo>
                  <a:pt x="1150620" y="678180"/>
                </a:lnTo>
                <a:lnTo>
                  <a:pt x="1158240" y="0"/>
                </a:lnTo>
                <a:lnTo>
                  <a:pt x="0" y="3581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2" name="자유형 11"/>
          <p:cNvSpPr/>
          <p:nvPr userDrawn="1"/>
        </p:nvSpPr>
        <p:spPr>
          <a:xfrm>
            <a:off x="6773863" y="3359150"/>
            <a:ext cx="1168400" cy="933450"/>
          </a:xfrm>
          <a:custGeom>
            <a:avLst/>
            <a:gdLst>
              <a:gd name="connsiteX0" fmla="*/ 0 w 1158240"/>
              <a:gd name="connsiteY0" fmla="*/ 358140 h 967740"/>
              <a:gd name="connsiteX1" fmla="*/ 7620 w 1158240"/>
              <a:gd name="connsiteY1" fmla="*/ 967740 h 967740"/>
              <a:gd name="connsiteX2" fmla="*/ 1150620 w 1158240"/>
              <a:gd name="connsiteY2" fmla="*/ 678180 h 967740"/>
              <a:gd name="connsiteX3" fmla="*/ 1158240 w 1158240"/>
              <a:gd name="connsiteY3" fmla="*/ 0 h 967740"/>
              <a:gd name="connsiteX4" fmla="*/ 0 w 1158240"/>
              <a:gd name="connsiteY4" fmla="*/ 358140 h 967740"/>
              <a:gd name="connsiteX0" fmla="*/ 0 w 1167289"/>
              <a:gd name="connsiteY0" fmla="*/ 358140 h 967740"/>
              <a:gd name="connsiteX1" fmla="*/ 7620 w 1167289"/>
              <a:gd name="connsiteY1" fmla="*/ 967740 h 967740"/>
              <a:gd name="connsiteX2" fmla="*/ 1167289 w 1167289"/>
              <a:gd name="connsiteY2" fmla="*/ 730568 h 967740"/>
              <a:gd name="connsiteX3" fmla="*/ 1158240 w 1167289"/>
              <a:gd name="connsiteY3" fmla="*/ 0 h 967740"/>
              <a:gd name="connsiteX4" fmla="*/ 0 w 1167289"/>
              <a:gd name="connsiteY4" fmla="*/ 358140 h 967740"/>
              <a:gd name="connsiteX0" fmla="*/ 0 w 1167289"/>
              <a:gd name="connsiteY0" fmla="*/ 281940 h 891540"/>
              <a:gd name="connsiteX1" fmla="*/ 7620 w 1167289"/>
              <a:gd name="connsiteY1" fmla="*/ 891540 h 891540"/>
              <a:gd name="connsiteX2" fmla="*/ 1167289 w 1167289"/>
              <a:gd name="connsiteY2" fmla="*/ 654368 h 891540"/>
              <a:gd name="connsiteX3" fmla="*/ 1158240 w 1167289"/>
              <a:gd name="connsiteY3" fmla="*/ 0 h 891540"/>
              <a:gd name="connsiteX4" fmla="*/ 0 w 1167289"/>
              <a:gd name="connsiteY4" fmla="*/ 281940 h 891540"/>
              <a:gd name="connsiteX0" fmla="*/ 0 w 1167289"/>
              <a:gd name="connsiteY0" fmla="*/ 317659 h 927259"/>
              <a:gd name="connsiteX1" fmla="*/ 7620 w 1167289"/>
              <a:gd name="connsiteY1" fmla="*/ 927259 h 927259"/>
              <a:gd name="connsiteX2" fmla="*/ 1167289 w 1167289"/>
              <a:gd name="connsiteY2" fmla="*/ 690087 h 927259"/>
              <a:gd name="connsiteX3" fmla="*/ 1160621 w 1167289"/>
              <a:gd name="connsiteY3" fmla="*/ 0 h 927259"/>
              <a:gd name="connsiteX4" fmla="*/ 0 w 1167289"/>
              <a:gd name="connsiteY4" fmla="*/ 317659 h 927259"/>
              <a:gd name="connsiteX0" fmla="*/ 68580 w 1159669"/>
              <a:gd name="connsiteY0" fmla="*/ 317659 h 927259"/>
              <a:gd name="connsiteX1" fmla="*/ 0 w 1159669"/>
              <a:gd name="connsiteY1" fmla="*/ 927259 h 927259"/>
              <a:gd name="connsiteX2" fmla="*/ 1159669 w 1159669"/>
              <a:gd name="connsiteY2" fmla="*/ 690087 h 927259"/>
              <a:gd name="connsiteX3" fmla="*/ 1153001 w 1159669"/>
              <a:gd name="connsiteY3" fmla="*/ 0 h 927259"/>
              <a:gd name="connsiteX4" fmla="*/ 68580 w 1159669"/>
              <a:gd name="connsiteY4" fmla="*/ 317659 h 927259"/>
              <a:gd name="connsiteX0" fmla="*/ 61436 w 1159669"/>
              <a:gd name="connsiteY0" fmla="*/ 286703 h 927259"/>
              <a:gd name="connsiteX1" fmla="*/ 0 w 1159669"/>
              <a:gd name="connsiteY1" fmla="*/ 927259 h 927259"/>
              <a:gd name="connsiteX2" fmla="*/ 1159669 w 1159669"/>
              <a:gd name="connsiteY2" fmla="*/ 690087 h 927259"/>
              <a:gd name="connsiteX3" fmla="*/ 1153001 w 1159669"/>
              <a:gd name="connsiteY3" fmla="*/ 0 h 927259"/>
              <a:gd name="connsiteX4" fmla="*/ 61436 w 1159669"/>
              <a:gd name="connsiteY4" fmla="*/ 286703 h 927259"/>
              <a:gd name="connsiteX0" fmla="*/ 70961 w 1169194"/>
              <a:gd name="connsiteY0" fmla="*/ 286703 h 934403"/>
              <a:gd name="connsiteX1" fmla="*/ 0 w 1169194"/>
              <a:gd name="connsiteY1" fmla="*/ 934403 h 934403"/>
              <a:gd name="connsiteX2" fmla="*/ 1169194 w 1169194"/>
              <a:gd name="connsiteY2" fmla="*/ 690087 h 934403"/>
              <a:gd name="connsiteX3" fmla="*/ 1162526 w 1169194"/>
              <a:gd name="connsiteY3" fmla="*/ 0 h 934403"/>
              <a:gd name="connsiteX4" fmla="*/ 70961 w 1169194"/>
              <a:gd name="connsiteY4" fmla="*/ 286703 h 93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194" h="934403">
                <a:moveTo>
                  <a:pt x="70961" y="286703"/>
                </a:moveTo>
                <a:lnTo>
                  <a:pt x="0" y="934403"/>
                </a:lnTo>
                <a:lnTo>
                  <a:pt x="1169194" y="690087"/>
                </a:lnTo>
                <a:cubicBezTo>
                  <a:pt x="1166971" y="460058"/>
                  <a:pt x="1164749" y="230029"/>
                  <a:pt x="1162526" y="0"/>
                </a:cubicBezTo>
                <a:lnTo>
                  <a:pt x="70961" y="28670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3" name="자유형 12"/>
          <p:cNvSpPr/>
          <p:nvPr userDrawn="1"/>
        </p:nvSpPr>
        <p:spPr>
          <a:xfrm>
            <a:off x="6623050" y="4908550"/>
            <a:ext cx="1309688" cy="985838"/>
          </a:xfrm>
          <a:custGeom>
            <a:avLst/>
            <a:gdLst>
              <a:gd name="connsiteX0" fmla="*/ 0 w 1158240"/>
              <a:gd name="connsiteY0" fmla="*/ 358140 h 967740"/>
              <a:gd name="connsiteX1" fmla="*/ 7620 w 1158240"/>
              <a:gd name="connsiteY1" fmla="*/ 967740 h 967740"/>
              <a:gd name="connsiteX2" fmla="*/ 1150620 w 1158240"/>
              <a:gd name="connsiteY2" fmla="*/ 678180 h 967740"/>
              <a:gd name="connsiteX3" fmla="*/ 1158240 w 1158240"/>
              <a:gd name="connsiteY3" fmla="*/ 0 h 967740"/>
              <a:gd name="connsiteX4" fmla="*/ 0 w 1158240"/>
              <a:gd name="connsiteY4" fmla="*/ 358140 h 967740"/>
              <a:gd name="connsiteX0" fmla="*/ 0 w 1167289"/>
              <a:gd name="connsiteY0" fmla="*/ 358140 h 967740"/>
              <a:gd name="connsiteX1" fmla="*/ 7620 w 1167289"/>
              <a:gd name="connsiteY1" fmla="*/ 967740 h 967740"/>
              <a:gd name="connsiteX2" fmla="*/ 1167289 w 1167289"/>
              <a:gd name="connsiteY2" fmla="*/ 730568 h 967740"/>
              <a:gd name="connsiteX3" fmla="*/ 1158240 w 1167289"/>
              <a:gd name="connsiteY3" fmla="*/ 0 h 967740"/>
              <a:gd name="connsiteX4" fmla="*/ 0 w 1167289"/>
              <a:gd name="connsiteY4" fmla="*/ 358140 h 967740"/>
              <a:gd name="connsiteX0" fmla="*/ 0 w 1167289"/>
              <a:gd name="connsiteY0" fmla="*/ 281940 h 891540"/>
              <a:gd name="connsiteX1" fmla="*/ 7620 w 1167289"/>
              <a:gd name="connsiteY1" fmla="*/ 891540 h 891540"/>
              <a:gd name="connsiteX2" fmla="*/ 1167289 w 1167289"/>
              <a:gd name="connsiteY2" fmla="*/ 654368 h 891540"/>
              <a:gd name="connsiteX3" fmla="*/ 1158240 w 1167289"/>
              <a:gd name="connsiteY3" fmla="*/ 0 h 891540"/>
              <a:gd name="connsiteX4" fmla="*/ 0 w 1167289"/>
              <a:gd name="connsiteY4" fmla="*/ 281940 h 891540"/>
              <a:gd name="connsiteX0" fmla="*/ 0 w 1167289"/>
              <a:gd name="connsiteY0" fmla="*/ 317659 h 927259"/>
              <a:gd name="connsiteX1" fmla="*/ 7620 w 1167289"/>
              <a:gd name="connsiteY1" fmla="*/ 927259 h 927259"/>
              <a:gd name="connsiteX2" fmla="*/ 1167289 w 1167289"/>
              <a:gd name="connsiteY2" fmla="*/ 690087 h 927259"/>
              <a:gd name="connsiteX3" fmla="*/ 1160621 w 1167289"/>
              <a:gd name="connsiteY3" fmla="*/ 0 h 927259"/>
              <a:gd name="connsiteX4" fmla="*/ 0 w 1167289"/>
              <a:gd name="connsiteY4" fmla="*/ 317659 h 927259"/>
              <a:gd name="connsiteX0" fmla="*/ 68580 w 1159669"/>
              <a:gd name="connsiteY0" fmla="*/ 317659 h 927259"/>
              <a:gd name="connsiteX1" fmla="*/ 0 w 1159669"/>
              <a:gd name="connsiteY1" fmla="*/ 927259 h 927259"/>
              <a:gd name="connsiteX2" fmla="*/ 1159669 w 1159669"/>
              <a:gd name="connsiteY2" fmla="*/ 690087 h 927259"/>
              <a:gd name="connsiteX3" fmla="*/ 1153001 w 1159669"/>
              <a:gd name="connsiteY3" fmla="*/ 0 h 927259"/>
              <a:gd name="connsiteX4" fmla="*/ 68580 w 1159669"/>
              <a:gd name="connsiteY4" fmla="*/ 317659 h 927259"/>
              <a:gd name="connsiteX0" fmla="*/ 61436 w 1159669"/>
              <a:gd name="connsiteY0" fmla="*/ 286703 h 927259"/>
              <a:gd name="connsiteX1" fmla="*/ 0 w 1159669"/>
              <a:gd name="connsiteY1" fmla="*/ 927259 h 927259"/>
              <a:gd name="connsiteX2" fmla="*/ 1159669 w 1159669"/>
              <a:gd name="connsiteY2" fmla="*/ 690087 h 927259"/>
              <a:gd name="connsiteX3" fmla="*/ 1153001 w 1159669"/>
              <a:gd name="connsiteY3" fmla="*/ 0 h 927259"/>
              <a:gd name="connsiteX4" fmla="*/ 61436 w 1159669"/>
              <a:gd name="connsiteY4" fmla="*/ 286703 h 927259"/>
              <a:gd name="connsiteX0" fmla="*/ 0 w 1241108"/>
              <a:gd name="connsiteY0" fmla="*/ 105728 h 927259"/>
              <a:gd name="connsiteX1" fmla="*/ 81439 w 1241108"/>
              <a:gd name="connsiteY1" fmla="*/ 927259 h 927259"/>
              <a:gd name="connsiteX2" fmla="*/ 1241108 w 1241108"/>
              <a:gd name="connsiteY2" fmla="*/ 690087 h 927259"/>
              <a:gd name="connsiteX3" fmla="*/ 1234440 w 1241108"/>
              <a:gd name="connsiteY3" fmla="*/ 0 h 927259"/>
              <a:gd name="connsiteX4" fmla="*/ 0 w 1241108"/>
              <a:gd name="connsiteY4" fmla="*/ 105728 h 927259"/>
              <a:gd name="connsiteX0" fmla="*/ 0 w 1245931"/>
              <a:gd name="connsiteY0" fmla="*/ 105728 h 927259"/>
              <a:gd name="connsiteX1" fmla="*/ 81439 w 1245931"/>
              <a:gd name="connsiteY1" fmla="*/ 927259 h 927259"/>
              <a:gd name="connsiteX2" fmla="*/ 1245931 w 1245931"/>
              <a:gd name="connsiteY2" fmla="*/ 811531 h 927259"/>
              <a:gd name="connsiteX3" fmla="*/ 1234440 w 1245931"/>
              <a:gd name="connsiteY3" fmla="*/ 0 h 927259"/>
              <a:gd name="connsiteX4" fmla="*/ 0 w 1245931"/>
              <a:gd name="connsiteY4" fmla="*/ 105728 h 927259"/>
              <a:gd name="connsiteX0" fmla="*/ 0 w 1246309"/>
              <a:gd name="connsiteY0" fmla="*/ 181928 h 1003459"/>
              <a:gd name="connsiteX1" fmla="*/ 81439 w 1246309"/>
              <a:gd name="connsiteY1" fmla="*/ 1003459 h 1003459"/>
              <a:gd name="connsiteX2" fmla="*/ 1245931 w 1246309"/>
              <a:gd name="connsiteY2" fmla="*/ 887731 h 1003459"/>
              <a:gd name="connsiteX3" fmla="*/ 1244086 w 1246309"/>
              <a:gd name="connsiteY3" fmla="*/ 0 h 1003459"/>
              <a:gd name="connsiteX4" fmla="*/ 0 w 1246309"/>
              <a:gd name="connsiteY4" fmla="*/ 181928 h 1003459"/>
              <a:gd name="connsiteX0" fmla="*/ 72896 w 1319205"/>
              <a:gd name="connsiteY0" fmla="*/ 181928 h 927259"/>
              <a:gd name="connsiteX1" fmla="*/ 0 w 1319205"/>
              <a:gd name="connsiteY1" fmla="*/ 927259 h 927259"/>
              <a:gd name="connsiteX2" fmla="*/ 1318827 w 1319205"/>
              <a:gd name="connsiteY2" fmla="*/ 887731 h 927259"/>
              <a:gd name="connsiteX3" fmla="*/ 1316982 w 1319205"/>
              <a:gd name="connsiteY3" fmla="*/ 0 h 927259"/>
              <a:gd name="connsiteX4" fmla="*/ 72896 w 1319205"/>
              <a:gd name="connsiteY4" fmla="*/ 181928 h 927259"/>
              <a:gd name="connsiteX0" fmla="*/ 72896 w 1319205"/>
              <a:gd name="connsiteY0" fmla="*/ 181928 h 927259"/>
              <a:gd name="connsiteX1" fmla="*/ 0 w 1319205"/>
              <a:gd name="connsiteY1" fmla="*/ 927259 h 927259"/>
              <a:gd name="connsiteX2" fmla="*/ 1318827 w 1319205"/>
              <a:gd name="connsiteY2" fmla="*/ 887731 h 927259"/>
              <a:gd name="connsiteX3" fmla="*/ 1316982 w 1319205"/>
              <a:gd name="connsiteY3" fmla="*/ 0 h 927259"/>
              <a:gd name="connsiteX4" fmla="*/ 72896 w 1319205"/>
              <a:gd name="connsiteY4" fmla="*/ 181928 h 927259"/>
              <a:gd name="connsiteX0" fmla="*/ 80131 w 1326440"/>
              <a:gd name="connsiteY0" fmla="*/ 181928 h 986790"/>
              <a:gd name="connsiteX1" fmla="*/ 0 w 1326440"/>
              <a:gd name="connsiteY1" fmla="*/ 986790 h 986790"/>
              <a:gd name="connsiteX2" fmla="*/ 1326062 w 1326440"/>
              <a:gd name="connsiteY2" fmla="*/ 887731 h 986790"/>
              <a:gd name="connsiteX3" fmla="*/ 1324217 w 1326440"/>
              <a:gd name="connsiteY3" fmla="*/ 0 h 986790"/>
              <a:gd name="connsiteX4" fmla="*/ 80131 w 1326440"/>
              <a:gd name="connsiteY4" fmla="*/ 181928 h 98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440" h="986790">
                <a:moveTo>
                  <a:pt x="80131" y="181928"/>
                </a:moveTo>
                <a:lnTo>
                  <a:pt x="0" y="986790"/>
                </a:lnTo>
                <a:lnTo>
                  <a:pt x="1326062" y="887731"/>
                </a:lnTo>
                <a:cubicBezTo>
                  <a:pt x="1323839" y="657702"/>
                  <a:pt x="1326440" y="230029"/>
                  <a:pt x="1324217" y="0"/>
                </a:cubicBezTo>
                <a:lnTo>
                  <a:pt x="80131" y="18192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4" name="자유형 13"/>
          <p:cNvSpPr/>
          <p:nvPr userDrawn="1"/>
        </p:nvSpPr>
        <p:spPr>
          <a:xfrm>
            <a:off x="7993063" y="3835400"/>
            <a:ext cx="1154112" cy="1019175"/>
          </a:xfrm>
          <a:custGeom>
            <a:avLst/>
            <a:gdLst>
              <a:gd name="connsiteX0" fmla="*/ 1133475 w 1136650"/>
              <a:gd name="connsiteY0" fmla="*/ 0 h 1019175"/>
              <a:gd name="connsiteX1" fmla="*/ 0 w 1136650"/>
              <a:gd name="connsiteY1" fmla="*/ 238125 h 1019175"/>
              <a:gd name="connsiteX2" fmla="*/ 0 w 1136650"/>
              <a:gd name="connsiteY2" fmla="*/ 1019175 h 1019175"/>
              <a:gd name="connsiteX3" fmla="*/ 1136650 w 1136650"/>
              <a:gd name="connsiteY3" fmla="*/ 844550 h 1019175"/>
              <a:gd name="connsiteX4" fmla="*/ 1133475 w 1136650"/>
              <a:gd name="connsiteY4" fmla="*/ 0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650" h="1019175">
                <a:moveTo>
                  <a:pt x="1133475" y="0"/>
                </a:moveTo>
                <a:lnTo>
                  <a:pt x="0" y="238125"/>
                </a:lnTo>
                <a:lnTo>
                  <a:pt x="0" y="1019175"/>
                </a:lnTo>
                <a:lnTo>
                  <a:pt x="1136650" y="844550"/>
                </a:lnTo>
                <a:cubicBezTo>
                  <a:pt x="1135592" y="563033"/>
                  <a:pt x="1134533" y="281517"/>
                  <a:pt x="113347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5" name="자유형 14"/>
          <p:cNvSpPr/>
          <p:nvPr userDrawn="1"/>
        </p:nvSpPr>
        <p:spPr>
          <a:xfrm>
            <a:off x="8001000" y="5759450"/>
            <a:ext cx="1149350" cy="1098550"/>
          </a:xfrm>
          <a:custGeom>
            <a:avLst/>
            <a:gdLst>
              <a:gd name="connsiteX0" fmla="*/ 1143000 w 1149350"/>
              <a:gd name="connsiteY0" fmla="*/ 0 h 1098550"/>
              <a:gd name="connsiteX1" fmla="*/ 0 w 1149350"/>
              <a:gd name="connsiteY1" fmla="*/ 88900 h 1098550"/>
              <a:gd name="connsiteX2" fmla="*/ 6350 w 1149350"/>
              <a:gd name="connsiteY2" fmla="*/ 1098550 h 1098550"/>
              <a:gd name="connsiteX3" fmla="*/ 1149350 w 1149350"/>
              <a:gd name="connsiteY3" fmla="*/ 1092200 h 1098550"/>
              <a:gd name="connsiteX4" fmla="*/ 1143000 w 1149350"/>
              <a:gd name="connsiteY4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350" h="1098550">
                <a:moveTo>
                  <a:pt x="1143000" y="0"/>
                </a:moveTo>
                <a:lnTo>
                  <a:pt x="0" y="88900"/>
                </a:lnTo>
                <a:cubicBezTo>
                  <a:pt x="2117" y="425450"/>
                  <a:pt x="4233" y="762000"/>
                  <a:pt x="6350" y="1098550"/>
                </a:cubicBezTo>
                <a:lnTo>
                  <a:pt x="1149350" y="1092200"/>
                </a:lnTo>
                <a:cubicBezTo>
                  <a:pt x="1147233" y="728133"/>
                  <a:pt x="1145117" y="364067"/>
                  <a:pt x="1143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6" name="자유형 15"/>
          <p:cNvSpPr/>
          <p:nvPr userDrawn="1"/>
        </p:nvSpPr>
        <p:spPr>
          <a:xfrm>
            <a:off x="5626100" y="4337050"/>
            <a:ext cx="1098550" cy="863600"/>
          </a:xfrm>
          <a:custGeom>
            <a:avLst/>
            <a:gdLst>
              <a:gd name="connsiteX0" fmla="*/ 1098550 w 1098550"/>
              <a:gd name="connsiteY0" fmla="*/ 0 h 863600"/>
              <a:gd name="connsiteX1" fmla="*/ 1016000 w 1098550"/>
              <a:gd name="connsiteY1" fmla="*/ 723900 h 863600"/>
              <a:gd name="connsiteX2" fmla="*/ 0 w 1098550"/>
              <a:gd name="connsiteY2" fmla="*/ 863600 h 863600"/>
              <a:gd name="connsiteX3" fmla="*/ 114300 w 1098550"/>
              <a:gd name="connsiteY3" fmla="*/ 190500 h 863600"/>
              <a:gd name="connsiteX4" fmla="*/ 1098550 w 1098550"/>
              <a:gd name="connsiteY4" fmla="*/ 0 h 863600"/>
              <a:gd name="connsiteX0" fmla="*/ 1098550 w 1098550"/>
              <a:gd name="connsiteY0" fmla="*/ 0 h 863600"/>
              <a:gd name="connsiteX1" fmla="*/ 1039813 w 1098550"/>
              <a:gd name="connsiteY1" fmla="*/ 719138 h 863600"/>
              <a:gd name="connsiteX2" fmla="*/ 0 w 1098550"/>
              <a:gd name="connsiteY2" fmla="*/ 863600 h 863600"/>
              <a:gd name="connsiteX3" fmla="*/ 114300 w 1098550"/>
              <a:gd name="connsiteY3" fmla="*/ 190500 h 863600"/>
              <a:gd name="connsiteX4" fmla="*/ 1098550 w 1098550"/>
              <a:gd name="connsiteY4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550" h="863600">
                <a:moveTo>
                  <a:pt x="1098550" y="0"/>
                </a:moveTo>
                <a:lnTo>
                  <a:pt x="1039813" y="719138"/>
                </a:lnTo>
                <a:lnTo>
                  <a:pt x="0" y="863600"/>
                </a:lnTo>
                <a:lnTo>
                  <a:pt x="114300" y="190500"/>
                </a:lnTo>
                <a:lnTo>
                  <a:pt x="10985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7" name="자유형 16"/>
          <p:cNvSpPr/>
          <p:nvPr userDrawn="1"/>
        </p:nvSpPr>
        <p:spPr>
          <a:xfrm>
            <a:off x="5340350" y="5949950"/>
            <a:ext cx="1219200" cy="920750"/>
          </a:xfrm>
          <a:custGeom>
            <a:avLst/>
            <a:gdLst>
              <a:gd name="connsiteX0" fmla="*/ 139700 w 1219200"/>
              <a:gd name="connsiteY0" fmla="*/ 76200 h 920750"/>
              <a:gd name="connsiteX1" fmla="*/ 0 w 1219200"/>
              <a:gd name="connsiteY1" fmla="*/ 914400 h 920750"/>
              <a:gd name="connsiteX2" fmla="*/ 1123950 w 1219200"/>
              <a:gd name="connsiteY2" fmla="*/ 920750 h 920750"/>
              <a:gd name="connsiteX3" fmla="*/ 1219200 w 1219200"/>
              <a:gd name="connsiteY3" fmla="*/ 0 h 920750"/>
              <a:gd name="connsiteX4" fmla="*/ 139700 w 1219200"/>
              <a:gd name="connsiteY4" fmla="*/ 7620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920750">
                <a:moveTo>
                  <a:pt x="139700" y="76200"/>
                </a:moveTo>
                <a:lnTo>
                  <a:pt x="0" y="914400"/>
                </a:lnTo>
                <a:lnTo>
                  <a:pt x="1123950" y="920750"/>
                </a:lnTo>
                <a:lnTo>
                  <a:pt x="1219200" y="0"/>
                </a:lnTo>
                <a:lnTo>
                  <a:pt x="139700" y="762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8" name="자유형 17"/>
          <p:cNvSpPr/>
          <p:nvPr userDrawn="1"/>
        </p:nvSpPr>
        <p:spPr>
          <a:xfrm>
            <a:off x="4876800" y="3905250"/>
            <a:ext cx="939800" cy="781050"/>
          </a:xfrm>
          <a:custGeom>
            <a:avLst/>
            <a:gdLst>
              <a:gd name="connsiteX0" fmla="*/ 939800 w 939800"/>
              <a:gd name="connsiteY0" fmla="*/ 0 h 781050"/>
              <a:gd name="connsiteX1" fmla="*/ 831850 w 939800"/>
              <a:gd name="connsiteY1" fmla="*/ 615950 h 781050"/>
              <a:gd name="connsiteX2" fmla="*/ 0 w 939800"/>
              <a:gd name="connsiteY2" fmla="*/ 781050 h 781050"/>
              <a:gd name="connsiteX3" fmla="*/ 146050 w 939800"/>
              <a:gd name="connsiteY3" fmla="*/ 203200 h 781050"/>
              <a:gd name="connsiteX4" fmla="*/ 939800 w 939800"/>
              <a:gd name="connsiteY4" fmla="*/ 0 h 781050"/>
              <a:gd name="connsiteX0" fmla="*/ 939800 w 939800"/>
              <a:gd name="connsiteY0" fmla="*/ 0 h 781050"/>
              <a:gd name="connsiteX1" fmla="*/ 831850 w 939800"/>
              <a:gd name="connsiteY1" fmla="*/ 615950 h 781050"/>
              <a:gd name="connsiteX2" fmla="*/ 0 w 939800"/>
              <a:gd name="connsiteY2" fmla="*/ 781050 h 781050"/>
              <a:gd name="connsiteX3" fmla="*/ 133350 w 939800"/>
              <a:gd name="connsiteY3" fmla="*/ 222250 h 781050"/>
              <a:gd name="connsiteX4" fmla="*/ 939800 w 939800"/>
              <a:gd name="connsiteY4" fmla="*/ 0 h 781050"/>
              <a:gd name="connsiteX0" fmla="*/ 939800 w 939800"/>
              <a:gd name="connsiteY0" fmla="*/ 0 h 781050"/>
              <a:gd name="connsiteX1" fmla="*/ 831850 w 939800"/>
              <a:gd name="connsiteY1" fmla="*/ 615950 h 781050"/>
              <a:gd name="connsiteX2" fmla="*/ 0 w 939800"/>
              <a:gd name="connsiteY2" fmla="*/ 781050 h 781050"/>
              <a:gd name="connsiteX3" fmla="*/ 128588 w 939800"/>
              <a:gd name="connsiteY3" fmla="*/ 217488 h 781050"/>
              <a:gd name="connsiteX4" fmla="*/ 939800 w 939800"/>
              <a:gd name="connsiteY4" fmla="*/ 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00" h="781050">
                <a:moveTo>
                  <a:pt x="939800" y="0"/>
                </a:moveTo>
                <a:lnTo>
                  <a:pt x="831850" y="615950"/>
                </a:lnTo>
                <a:lnTo>
                  <a:pt x="0" y="781050"/>
                </a:lnTo>
                <a:lnTo>
                  <a:pt x="128588" y="217488"/>
                </a:lnTo>
                <a:lnTo>
                  <a:pt x="9398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71800" y="1905000"/>
            <a:ext cx="5775940" cy="1323439"/>
          </a:xfrm>
          <a:noFill/>
        </p:spPr>
        <p:txBody>
          <a:bodyPr wrap="none">
            <a:spAutoFit/>
          </a:bodyPr>
          <a:lstStyle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8000" kern="1200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1BA6CB"/>
                    </a:gs>
                    <a:gs pos="63000">
                      <a:srgbClr val="000F22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52800" y="1371600"/>
            <a:ext cx="5251759" cy="584775"/>
          </a:xfrm>
          <a:noFill/>
        </p:spPr>
        <p:txBody>
          <a:bodyPr wrap="none">
            <a:spAutoFit/>
          </a:bodyPr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200" kern="1200" dirty="0">
                <a:ln>
                  <a:solidFill>
                    <a:schemeClr val="bg1"/>
                  </a:solidFill>
                </a:ln>
                <a:solidFill>
                  <a:srgbClr val="01276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76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 descr="Untitled-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 descr="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6650"/>
            <a:ext cx="83661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5100"/>
            <a:ext cx="821055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 descr="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"/>
          <a:stretch>
            <a:fillRect/>
          </a:stretch>
        </p:blipFill>
        <p:spPr bwMode="auto">
          <a:xfrm>
            <a:off x="0" y="0"/>
            <a:ext cx="4854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텍스트 개체 틀 37"/>
          <p:cNvSpPr>
            <a:spLocks noGrp="1"/>
          </p:cNvSpPr>
          <p:nvPr>
            <p:ph type="body" sz="quarter" idx="10"/>
          </p:nvPr>
        </p:nvSpPr>
        <p:spPr>
          <a:xfrm>
            <a:off x="3810000" y="1219200"/>
            <a:ext cx="3581400" cy="553998"/>
          </a:xfr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kumimoji="1" lang="ko-KR" altLang="en-US" sz="3600" kern="1200" dirty="0">
                <a:solidFill>
                  <a:srgbClr val="00297A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</a:t>
            </a:r>
            <a:endParaRPr lang="ko-KR" altLang="en-US" dirty="0"/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>
          <a:xfrm>
            <a:off x="4483100" y="1739900"/>
            <a:ext cx="2908300" cy="2696123"/>
          </a:xfr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 marL="188913" marR="0" indent="-188913" algn="l" defTabSz="914400" rtl="0" eaLnBrk="0" fontAlgn="base" latinLnBrk="1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lang="ko-KR" altLang="en-US" sz="2400" kern="1200" dirty="0" smtClean="0">
                <a:solidFill>
                  <a:srgbClr val="00297A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923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12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12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8"/>
          <a:stretch>
            <a:fillRect/>
          </a:stretch>
        </p:blipFill>
        <p:spPr bwMode="auto">
          <a:xfrm>
            <a:off x="0" y="0"/>
            <a:ext cx="6626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6" descr="Untitled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5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80865" y="2667000"/>
            <a:ext cx="3958135" cy="923330"/>
          </a:xfrm>
          <a:noFill/>
        </p:spPr>
        <p:txBody>
          <a:bodyPr wrap="none">
            <a:sp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5400" kern="1200" dirty="0">
                <a:ln>
                  <a:solidFill>
                    <a:schemeClr val="bg1"/>
                  </a:solidFill>
                </a:ln>
                <a:solidFill>
                  <a:srgbClr val="01276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2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37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1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66801"/>
            <a:ext cx="4038600" cy="24765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66801"/>
            <a:ext cx="4038600" cy="24765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half" idx="10"/>
          </p:nvPr>
        </p:nvSpPr>
        <p:spPr>
          <a:xfrm>
            <a:off x="457200" y="3670300"/>
            <a:ext cx="4038600" cy="24765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내용 개체 틀 3"/>
          <p:cNvSpPr>
            <a:spLocks noGrp="1"/>
          </p:cNvSpPr>
          <p:nvPr>
            <p:ph sz="half" idx="11"/>
          </p:nvPr>
        </p:nvSpPr>
        <p:spPr>
          <a:xfrm>
            <a:off x="4648200" y="3670300"/>
            <a:ext cx="4038600" cy="24765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4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15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85738" y="87313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458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36" r:id="rId4"/>
    <p:sldLayoutId id="2147483837" r:id="rId5"/>
    <p:sldLayoutId id="2147483838" r:id="rId6"/>
    <p:sldLayoutId id="2147483839" r:id="rId7"/>
    <p:sldLayoutId id="214748384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00000"/>
          </a:solidFill>
          <a:latin typeface="+mj-lt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00000"/>
          </a:solidFill>
          <a:latin typeface="Arial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00000"/>
          </a:solidFill>
          <a:latin typeface="Arial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00000"/>
          </a:solidFill>
          <a:latin typeface="Arial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rgbClr val="000000"/>
          </a:solidFill>
          <a:latin typeface="Arial" charset="0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산돌고딕B" pitchFamily="18" charset="-127"/>
          <a:ea typeface="산돌고딕B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산돌고딕B" pitchFamily="18" charset="-127"/>
          <a:ea typeface="산돌고딕B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산돌고딕B" pitchFamily="18" charset="-127"/>
          <a:ea typeface="산돌고딕B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산돌고딕B" pitchFamily="18" charset="-127"/>
          <a:ea typeface="산돌고딕B" pitchFamily="18" charset="-127"/>
        </a:defRPr>
      </a:lvl9pPr>
    </p:titleStyle>
    <p:bodyStyle>
      <a:lvl1pPr marL="188913" indent="-188913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HY견고딕" pitchFamily="18" charset="-127"/>
          <a:cs typeface="+mn-cs"/>
        </a:defRPr>
      </a:lvl1pPr>
      <a:lvl2pPr marL="363538" indent="-16033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HY견고딕" pitchFamily="18" charset="-127"/>
        </a:defRPr>
      </a:lvl2pPr>
      <a:lvl3pPr marL="566738" indent="-1603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HY견고딕" pitchFamily="18" charset="-127"/>
        </a:defRPr>
      </a:lvl3pPr>
      <a:lvl4pPr marL="725488" indent="-158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HY견고딕" pitchFamily="18" charset="-127"/>
        </a:defRPr>
      </a:lvl4pPr>
      <a:lvl5pPr marL="900113" indent="-160338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ctrTitle"/>
          </p:nvPr>
        </p:nvSpPr>
        <p:spPr>
          <a:xfrm>
            <a:off x="2638374" y="1966555"/>
            <a:ext cx="6109366" cy="120032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sz="7200" smtClean="0"/>
              <a:t>IT</a:t>
            </a:r>
            <a:r>
              <a:rPr sz="7200" smtClean="0"/>
              <a:t>진로 </a:t>
            </a:r>
            <a:r>
              <a:rPr sz="7200" err="1" smtClean="0"/>
              <a:t>로드맵</a:t>
            </a:r>
            <a:endParaRPr sz="7200"/>
          </a:p>
        </p:txBody>
      </p:sp>
      <p:sp>
        <p:nvSpPr>
          <p:cNvPr id="34" name="부제목 33"/>
          <p:cNvSpPr>
            <a:spLocks noGrp="1"/>
          </p:cNvSpPr>
          <p:nvPr>
            <p:ph type="subTitle" idx="1"/>
          </p:nvPr>
        </p:nvSpPr>
        <p:spPr>
          <a:xfrm>
            <a:off x="3133189" y="1371600"/>
            <a:ext cx="5471370" cy="584775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Technology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29200" y="0"/>
            <a:ext cx="4114800" cy="581025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20366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8338" y="88900"/>
            <a:ext cx="282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latinLnBrk="1" hangingPunct="1">
              <a:defRPr/>
            </a:pPr>
            <a:r>
              <a:rPr lang="en-US" altLang="ko-KR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+mn-cs"/>
              </a:rPr>
              <a:t>Woongji</a:t>
            </a:r>
            <a:r>
              <a:rPr lang="en-US" altLang="ko-KR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+mn-cs"/>
              </a:rPr>
              <a:t> Computer</a:t>
            </a:r>
            <a:endParaRPr lang="ko-KR" alt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26447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직무 유형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2325" y="261937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Software Architect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437188" y="3086100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UI / UX specialist</a:t>
            </a:r>
            <a:endParaRPr lang="ko-KR" altLang="en-US" sz="1400" dirty="0"/>
          </a:p>
        </p:txBody>
      </p:sp>
      <p:sp>
        <p:nvSpPr>
          <p:cNvPr id="17415" name="TextBox 3"/>
          <p:cNvSpPr txBox="1">
            <a:spLocks noChangeArrowheads="1"/>
          </p:cNvSpPr>
          <p:nvPr/>
        </p:nvSpPr>
        <p:spPr bwMode="auto">
          <a:xfrm>
            <a:off x="2878138" y="1817688"/>
            <a:ext cx="343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SI (System Integration)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05188" y="259397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Build engineer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46800" y="2362200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RCP developer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2627313" y="3300413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Sever engineer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6608763" y="3843338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Analysis specialist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699125" y="457517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Mobile developer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3073400" y="4743450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Web Front engineer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1003300" y="3810000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QA / Tester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09600" y="4573588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Data scientist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006850" y="537527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Web publisher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4006850" y="3962400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Data Administrator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6264275" y="567372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err="1"/>
              <a:t>BigData</a:t>
            </a:r>
            <a:r>
              <a:rPr lang="en-US" altLang="ko-KR" sz="1400" dirty="0"/>
              <a:t> specialist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2555875" y="597852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Data modeler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874713" y="5375275"/>
            <a:ext cx="1752600" cy="304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Domain modeler</a:t>
            </a:r>
            <a:endParaRPr lang="ko-KR" altLang="en-US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03902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 컨설턴트란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 컨설턴트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79680" y="3275740"/>
            <a:ext cx="790712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고객의 정보자산과 비즈니스 프로세스에 따른 위협 및 취약점을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분석하여 보안 수준을 파악하고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요구수준에 맞는 통합적인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+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관리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b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해결책을 설계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하는 전문가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181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64495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컨설턴트가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보안 컨설턴트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106192"/>
            <a:ext cx="790712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기업의 인적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물적 자원 및 모든 조건에 관련된 자료를 수집 분석한다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정보시스템을 통해 경영상의 개선효과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시스템의 효율성 등에 대해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시스템의 운용과 유지보수에 관한 조언을 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프로젝트 전반을 관리하며 구축시스템의 적합성과 안정성 등을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감리하고 프로그래머와 고객요구사항을 조율한다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기업이 업무 효율성과 생산성을 높이는 정보시스템을 갖추고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운영할 수 있도록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제반사항을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컨설팅한다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643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72189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컨설턴트 관련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보안 컨설턴트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80352" y="1967693"/>
            <a:ext cx="7830920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보안관리 컨설턴트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대상의 위협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취약점에 대응되는 보안수준을 비교하여 관리적인 보안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해결책을 제시하는 전문가</a:t>
            </a:r>
            <a:endParaRPr lang="en-US" altLang="ko-KR" sz="17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보안기술 컨설턴트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7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대상의 위협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취약점에 대응되는 보안 수준을 비교하여 기술적인 보안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해결책을 제시하는 전문가</a:t>
            </a:r>
            <a:endParaRPr lang="en-US" altLang="ko-KR" sz="17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보안관리 인증 전문가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7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조직수준의 정보보호 관리체계가 통제항목을 충족하는지 평가하는 전문가</a:t>
            </a:r>
            <a:endParaRPr lang="en-US" altLang="ko-KR" sz="17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64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64495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컨설턴트 준비사항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보안 컨설턴트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85812" y="3568133"/>
            <a:ext cx="7620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컴퓨터공학사 및 정보보호학사 등 컴퓨터 관련 학과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운영체제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어플리케이션 및 취약점 분석도구 사용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860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72189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컨설턴트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지식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보안 컨설턴트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398586"/>
            <a:ext cx="783092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관리체계 기반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정보시스템 기반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공격에 대한 대응방어 기술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융합보안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트렌드를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읽어낼 수 있는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안목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”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현재 문제점과 현 상황을 판단할 수 있는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관찰력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상황을 해결하기 위한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분석력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분석된 결과를 고객이 이해할 수 있게 정리하는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문서작성 능력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결과 발표를 위한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‘ PT(presentation)’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579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64495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컨설턴트가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보안 컨설턴트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8" y="1905000"/>
            <a:ext cx="819084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정보보안 관리자</a:t>
            </a:r>
          </a:p>
        </p:txBody>
      </p:sp>
    </p:spTree>
    <p:extLst>
      <p:ext uri="{BB962C8B-B14F-4D97-AF65-F5344CB8AC3E}">
        <p14:creationId xmlns:p14="http://schemas.microsoft.com/office/powerpoint/2010/main" val="1816708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2698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정보보안 관리자란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정보보안 관리자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79680" y="3620513"/>
            <a:ext cx="7907120" cy="106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조직관점에서 보안이라는 목적을 달성하기 위하여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보안과 관련된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정책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관리체계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 구축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관리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업무를 실제적으로 수행</a:t>
            </a:r>
            <a:endParaRPr lang="en-US" altLang="ko-KR" sz="1900" dirty="0" smtClean="0">
              <a:solidFill>
                <a:srgbClr val="FF0000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324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7578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정보보안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관리자가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정보보안 관리자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983354"/>
            <a:ext cx="7907120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정보자산에 대한 보안정책을 수립하고 심의하며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보안성을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검토한다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 및 네트워크에 대한 취약성을 진단하고 모의해킹을 실시한다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관리자와 사용자의 사용기록을 추출하고 분석하며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조직의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구성원들에게 보안 교육을 실시한다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092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7578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정보보안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관리자 준비사항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정보보안 관리자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85812" y="3568133"/>
            <a:ext cx="7620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컴퓨터공학사 및 정보보호학사 등 컴퓨터 관련 학과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IT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기본 지식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솔루션 지식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보안관리 및 보안법률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69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39528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직무 유형별 필수 기술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50292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437" name="TextBox 3"/>
          <p:cNvSpPr txBox="1">
            <a:spLocks noChangeArrowheads="1"/>
          </p:cNvSpPr>
          <p:nvPr/>
        </p:nvSpPr>
        <p:spPr bwMode="auto">
          <a:xfrm>
            <a:off x="3209925" y="1817688"/>
            <a:ext cx="2771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pPr algn="ctr"/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Software Architect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438" name="그룹 23"/>
          <p:cNvGrpSpPr>
            <a:grpSpLocks/>
          </p:cNvGrpSpPr>
          <p:nvPr/>
        </p:nvGrpSpPr>
        <p:grpSpPr bwMode="auto">
          <a:xfrm>
            <a:off x="685800" y="2238375"/>
            <a:ext cx="914400" cy="1066800"/>
            <a:chOff x="76200" y="27140"/>
            <a:chExt cx="914400" cy="1066800"/>
          </a:xfrm>
        </p:grpSpPr>
        <p:sp>
          <p:nvSpPr>
            <p:cNvPr id="25" name="직사각형 24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Java</a:t>
              </a:r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java</a:t>
              </a:r>
              <a:endParaRPr lang="ko-KR" altLang="en-US" sz="8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39" name="그룹 26"/>
          <p:cNvGrpSpPr>
            <a:grpSpLocks/>
          </p:cNvGrpSpPr>
          <p:nvPr/>
        </p:nvGrpSpPr>
        <p:grpSpPr bwMode="auto">
          <a:xfrm>
            <a:off x="685800" y="3368675"/>
            <a:ext cx="914400" cy="1066800"/>
            <a:chOff x="76200" y="27140"/>
            <a:chExt cx="914400" cy="1066800"/>
          </a:xfrm>
        </p:grpSpPr>
        <p:sp>
          <p:nvSpPr>
            <p:cNvPr id="28" name="직사각형 27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C/C++</a:t>
              </a:r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C++</a:t>
              </a:r>
              <a:endParaRPr lang="ko-KR" altLang="en-US" sz="8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 / C++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40" name="그룹 29"/>
          <p:cNvGrpSpPr>
            <a:grpSpLocks/>
          </p:cNvGrpSpPr>
          <p:nvPr/>
        </p:nvGrpSpPr>
        <p:grpSpPr bwMode="auto">
          <a:xfrm>
            <a:off x="696913" y="4497388"/>
            <a:ext cx="914400" cy="1066800"/>
            <a:chOff x="76200" y="27140"/>
            <a:chExt cx="914400" cy="1066800"/>
          </a:xfrm>
        </p:grpSpPr>
        <p:sp>
          <p:nvSpPr>
            <p:cNvPr id="31" name="직사각형 3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C#</a:t>
              </a:r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C#</a:t>
              </a:r>
              <a:endParaRPr lang="ko-KR" altLang="en-US" sz="8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C# / .NET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41" name="그룹 32"/>
          <p:cNvGrpSpPr>
            <a:grpSpLocks/>
          </p:cNvGrpSpPr>
          <p:nvPr/>
        </p:nvGrpSpPr>
        <p:grpSpPr bwMode="auto">
          <a:xfrm>
            <a:off x="1873250" y="2743200"/>
            <a:ext cx="914400" cy="1066800"/>
            <a:chOff x="76200" y="27140"/>
            <a:chExt cx="914400" cy="1066800"/>
          </a:xfrm>
        </p:grpSpPr>
        <p:sp>
          <p:nvSpPr>
            <p:cNvPr id="34" name="직사각형 3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UML</a:t>
              </a:r>
            </a:p>
            <a:p>
              <a:pPr>
                <a:defRPr/>
              </a:pPr>
              <a:r>
                <a:rPr lang="en-US" altLang="ko-KR" sz="800" dirty="0"/>
                <a:t>EA </a:t>
              </a:r>
            </a:p>
            <a:p>
              <a:pPr>
                <a:defRPr/>
              </a:pPr>
              <a:r>
                <a:rPr lang="en-US" altLang="ko-KR" sz="800" dirty="0"/>
                <a:t>RSA</a:t>
              </a:r>
            </a:p>
            <a:p>
              <a:pPr>
                <a:defRPr/>
              </a:pPr>
              <a:r>
                <a:rPr lang="en-US" altLang="ko-KR" sz="800" dirty="0"/>
                <a:t>DDD</a:t>
              </a:r>
              <a:endParaRPr lang="ko-KR" altLang="en-US" sz="8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객체모델링</a:t>
              </a:r>
            </a:p>
          </p:txBody>
        </p:sp>
      </p:grpSp>
      <p:grpSp>
        <p:nvGrpSpPr>
          <p:cNvPr id="18442" name="그룹 35"/>
          <p:cNvGrpSpPr>
            <a:grpSpLocks/>
          </p:cNvGrpSpPr>
          <p:nvPr/>
        </p:nvGrpSpPr>
        <p:grpSpPr bwMode="auto">
          <a:xfrm>
            <a:off x="1873250" y="5195888"/>
            <a:ext cx="914400" cy="1066800"/>
            <a:chOff x="76200" y="27140"/>
            <a:chExt cx="914400" cy="1066800"/>
          </a:xfrm>
        </p:grpSpPr>
        <p:sp>
          <p:nvSpPr>
            <p:cNvPr id="37" name="직사각형 3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Stack, Queue</a:t>
              </a:r>
            </a:p>
            <a:p>
              <a:pPr>
                <a:defRPr/>
              </a:pPr>
              <a:r>
                <a:rPr lang="ko-KR" altLang="en-US" sz="800" dirty="0" err="1"/>
                <a:t>문자셋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표현식</a:t>
              </a:r>
              <a:endParaRPr lang="ko-KR" altLang="en-US" sz="8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자료구조</a:t>
              </a:r>
            </a:p>
          </p:txBody>
        </p:sp>
      </p:grpSp>
      <p:grpSp>
        <p:nvGrpSpPr>
          <p:cNvPr id="18443" name="그룹 38"/>
          <p:cNvGrpSpPr>
            <a:grpSpLocks/>
          </p:cNvGrpSpPr>
          <p:nvPr/>
        </p:nvGrpSpPr>
        <p:grpSpPr bwMode="auto">
          <a:xfrm>
            <a:off x="696913" y="5627688"/>
            <a:ext cx="914400" cy="1066800"/>
            <a:chOff x="76200" y="27140"/>
            <a:chExt cx="914400" cy="1066800"/>
          </a:xfrm>
        </p:grpSpPr>
        <p:sp>
          <p:nvSpPr>
            <p:cNvPr id="40" name="직사각형 3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Linux OS</a:t>
              </a:r>
            </a:p>
            <a:p>
              <a:pPr>
                <a:defRPr/>
              </a:pPr>
              <a:r>
                <a:rPr lang="ko-KR" altLang="en-US" sz="800" dirty="0"/>
                <a:t>시스템 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프로그래밍</a:t>
              </a:r>
              <a:endParaRPr lang="en-US" altLang="ko-KR" sz="8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플랫폼</a:t>
              </a: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/</a:t>
              </a: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리눅스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44" name="그룹 41"/>
          <p:cNvGrpSpPr>
            <a:grpSpLocks/>
          </p:cNvGrpSpPr>
          <p:nvPr/>
        </p:nvGrpSpPr>
        <p:grpSpPr bwMode="auto">
          <a:xfrm>
            <a:off x="2965450" y="4513263"/>
            <a:ext cx="914400" cy="1066800"/>
            <a:chOff x="76200" y="27140"/>
            <a:chExt cx="914400" cy="1066800"/>
          </a:xfrm>
        </p:grpSpPr>
        <p:sp>
          <p:nvSpPr>
            <p:cNvPr id="43" name="직사각형 4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웹아키텍처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Apache / Jetty</a:t>
              </a:r>
            </a:p>
            <a:p>
              <a:pPr>
                <a:defRPr/>
              </a:pPr>
              <a:r>
                <a:rPr lang="en-US" altLang="ko-KR" sz="800" dirty="0"/>
                <a:t>HTTP </a:t>
              </a:r>
              <a:r>
                <a:rPr lang="ko-KR" altLang="en-US" sz="800" dirty="0"/>
                <a:t>이해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아키텍처</a:t>
              </a:r>
            </a:p>
          </p:txBody>
        </p:sp>
      </p:grpSp>
      <p:grpSp>
        <p:nvGrpSpPr>
          <p:cNvPr id="18445" name="그룹 44"/>
          <p:cNvGrpSpPr>
            <a:grpSpLocks/>
          </p:cNvGrpSpPr>
          <p:nvPr/>
        </p:nvGrpSpPr>
        <p:grpSpPr bwMode="auto">
          <a:xfrm>
            <a:off x="4060825" y="3949700"/>
            <a:ext cx="914400" cy="1066800"/>
            <a:chOff x="76200" y="27140"/>
            <a:chExt cx="914400" cy="1066800"/>
          </a:xfrm>
        </p:grpSpPr>
        <p:sp>
          <p:nvSpPr>
            <p:cNvPr id="46" name="직사각형 4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Struts</a:t>
              </a:r>
            </a:p>
            <a:p>
              <a:pPr>
                <a:defRPr/>
              </a:pPr>
              <a:r>
                <a:rPr lang="en-US" altLang="ko-KR" sz="800" dirty="0"/>
                <a:t>Spring MVC</a:t>
              </a:r>
              <a:endParaRPr lang="ko-KR" altLang="en-US" sz="8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웹프레임워크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46" name="그룹 47"/>
          <p:cNvGrpSpPr>
            <a:grpSpLocks/>
          </p:cNvGrpSpPr>
          <p:nvPr/>
        </p:nvGrpSpPr>
        <p:grpSpPr bwMode="auto">
          <a:xfrm>
            <a:off x="4060825" y="2765425"/>
            <a:ext cx="914400" cy="1066800"/>
            <a:chOff x="76200" y="27140"/>
            <a:chExt cx="914400" cy="1066800"/>
          </a:xfrm>
        </p:grpSpPr>
        <p:sp>
          <p:nvSpPr>
            <p:cNvPr id="49" name="직사각형 4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IA </a:t>
              </a:r>
              <a:r>
                <a:rPr lang="ko-KR" altLang="en-US" sz="800" dirty="0"/>
                <a:t>기획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WireFrame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Storyboard</a:t>
              </a:r>
              <a:endParaRPr lang="ko-KR" altLang="en-US" sz="8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기획</a:t>
              </a:r>
            </a:p>
          </p:txBody>
        </p:sp>
      </p:grpSp>
      <p:grpSp>
        <p:nvGrpSpPr>
          <p:cNvPr id="18447" name="그룹 50"/>
          <p:cNvGrpSpPr>
            <a:grpSpLocks/>
          </p:cNvGrpSpPr>
          <p:nvPr/>
        </p:nvGrpSpPr>
        <p:grpSpPr bwMode="auto">
          <a:xfrm>
            <a:off x="2967038" y="2238375"/>
            <a:ext cx="914400" cy="1066800"/>
            <a:chOff x="76200" y="27140"/>
            <a:chExt cx="914400" cy="1066800"/>
          </a:xfrm>
        </p:grpSpPr>
        <p:sp>
          <p:nvSpPr>
            <p:cNvPr id="52" name="직사각형 51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채널 설계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컴포넌트 설계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플랫폼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서버 설계</a:t>
              </a:r>
            </a:p>
          </p:txBody>
        </p:sp>
      </p:grpSp>
      <p:grpSp>
        <p:nvGrpSpPr>
          <p:cNvPr id="18448" name="그룹 53"/>
          <p:cNvGrpSpPr>
            <a:grpSpLocks/>
          </p:cNvGrpSpPr>
          <p:nvPr/>
        </p:nvGrpSpPr>
        <p:grpSpPr bwMode="auto">
          <a:xfrm>
            <a:off x="7342188" y="2776538"/>
            <a:ext cx="914400" cy="1066800"/>
            <a:chOff x="76200" y="27140"/>
            <a:chExt cx="914400" cy="1066800"/>
          </a:xfrm>
        </p:grpSpPr>
        <p:sp>
          <p:nvSpPr>
            <p:cNvPr id="55" name="직사각형 5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Qauth</a:t>
              </a:r>
              <a:r>
                <a:rPr lang="en-US" altLang="ko-KR" sz="800" dirty="0"/>
                <a:t> / SSO</a:t>
              </a:r>
            </a:p>
            <a:p>
              <a:pPr>
                <a:defRPr/>
              </a:pPr>
              <a:r>
                <a:rPr lang="en-US" altLang="ko-KR" sz="800" dirty="0"/>
                <a:t>Spring Security</a:t>
              </a:r>
            </a:p>
            <a:p>
              <a:pPr>
                <a:defRPr/>
              </a:pPr>
              <a:r>
                <a:rPr lang="en-US" altLang="ko-KR" sz="700" dirty="0"/>
                <a:t>Identity / Access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데이터보안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보안</a:t>
              </a:r>
            </a:p>
          </p:txBody>
        </p:sp>
      </p:grpSp>
      <p:grpSp>
        <p:nvGrpSpPr>
          <p:cNvPr id="18449" name="그룹 56"/>
          <p:cNvGrpSpPr>
            <a:grpSpLocks/>
          </p:cNvGrpSpPr>
          <p:nvPr/>
        </p:nvGrpSpPr>
        <p:grpSpPr bwMode="auto">
          <a:xfrm>
            <a:off x="1873250" y="3983038"/>
            <a:ext cx="914400" cy="1066800"/>
            <a:chOff x="76200" y="27140"/>
            <a:chExt cx="914400" cy="1066800"/>
          </a:xfrm>
        </p:grpSpPr>
        <p:sp>
          <p:nvSpPr>
            <p:cNvPr id="58" name="직사각형 57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JPA / </a:t>
              </a:r>
              <a:r>
                <a:rPr lang="en-US" altLang="ko-KR" sz="800" dirty="0" err="1"/>
                <a:t>myBatis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Hibemate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iBatis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Spring Data</a:t>
              </a:r>
              <a:endParaRPr lang="ko-KR" altLang="en-US" sz="8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7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Dataframework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0" name="그룹 59"/>
          <p:cNvGrpSpPr>
            <a:grpSpLocks/>
          </p:cNvGrpSpPr>
          <p:nvPr/>
        </p:nvGrpSpPr>
        <p:grpSpPr bwMode="auto">
          <a:xfrm>
            <a:off x="5154613" y="2222500"/>
            <a:ext cx="914400" cy="1066800"/>
            <a:chOff x="76200" y="27140"/>
            <a:chExt cx="914400" cy="1066800"/>
          </a:xfrm>
        </p:grpSpPr>
        <p:sp>
          <p:nvSpPr>
            <p:cNvPr id="61" name="직사각형 6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Jersey / </a:t>
              </a:r>
              <a:r>
                <a:rPr lang="en-US" altLang="ko-KR" sz="800" dirty="0" err="1"/>
                <a:t>Restlet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REST API </a:t>
              </a:r>
              <a:r>
                <a:rPr lang="ko-KR" altLang="en-US" sz="800" dirty="0"/>
                <a:t>설계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Open API</a:t>
              </a:r>
              <a:endParaRPr lang="ko-KR" altLang="en-US" sz="8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REST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1" name="그룹 62"/>
          <p:cNvGrpSpPr>
            <a:grpSpLocks/>
          </p:cNvGrpSpPr>
          <p:nvPr/>
        </p:nvGrpSpPr>
        <p:grpSpPr bwMode="auto">
          <a:xfrm>
            <a:off x="2967038" y="5622925"/>
            <a:ext cx="914400" cy="1066800"/>
            <a:chOff x="76200" y="27140"/>
            <a:chExt cx="914400" cy="1066800"/>
          </a:xfrm>
        </p:grpSpPr>
        <p:sp>
          <p:nvSpPr>
            <p:cNvPr id="64" name="직사각형 6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아키텍팅</a:t>
              </a:r>
              <a:r>
                <a:rPr lang="ko-KR" altLang="en-US" sz="800" dirty="0"/>
                <a:t> 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프로세스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아키텍쳐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문서화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IEEE 147.1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SW </a:t>
              </a: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아키텍처</a:t>
              </a:r>
            </a:p>
          </p:txBody>
        </p:sp>
      </p:grpSp>
      <p:grpSp>
        <p:nvGrpSpPr>
          <p:cNvPr id="18452" name="그룹 65"/>
          <p:cNvGrpSpPr>
            <a:grpSpLocks/>
          </p:cNvGrpSpPr>
          <p:nvPr/>
        </p:nvGrpSpPr>
        <p:grpSpPr bwMode="auto">
          <a:xfrm>
            <a:off x="2967038" y="3386138"/>
            <a:ext cx="914400" cy="1066800"/>
            <a:chOff x="76200" y="27140"/>
            <a:chExt cx="914400" cy="1066800"/>
          </a:xfrm>
        </p:grpSpPr>
        <p:sp>
          <p:nvSpPr>
            <p:cNvPr id="67" name="직사각형 6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웹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연계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통신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변환 유틸리티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아키텍쳐</a:t>
              </a: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설계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3" name="그룹 68"/>
          <p:cNvGrpSpPr>
            <a:grpSpLocks/>
          </p:cNvGrpSpPr>
          <p:nvPr/>
        </p:nvGrpSpPr>
        <p:grpSpPr bwMode="auto">
          <a:xfrm>
            <a:off x="4060825" y="5181600"/>
            <a:ext cx="914400" cy="1066800"/>
            <a:chOff x="76200" y="27140"/>
            <a:chExt cx="914400" cy="1066800"/>
          </a:xfrm>
        </p:grpSpPr>
        <p:sp>
          <p:nvSpPr>
            <p:cNvPr id="70" name="직사각형 6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SOAP</a:t>
              </a:r>
            </a:p>
            <a:p>
              <a:pPr>
                <a:defRPr/>
              </a:pPr>
              <a:r>
                <a:rPr lang="en-US" altLang="ko-KR" sz="800" dirty="0"/>
                <a:t>WSDL</a:t>
              </a:r>
            </a:p>
            <a:p>
              <a:pPr>
                <a:defRPr/>
              </a:pPr>
              <a:r>
                <a:rPr lang="en-US" altLang="ko-KR" sz="800" dirty="0"/>
                <a:t>UDDI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서비스</a:t>
              </a:r>
            </a:p>
          </p:txBody>
        </p:sp>
      </p:grpSp>
      <p:grpSp>
        <p:nvGrpSpPr>
          <p:cNvPr id="18454" name="그룹 71"/>
          <p:cNvGrpSpPr>
            <a:grpSpLocks/>
          </p:cNvGrpSpPr>
          <p:nvPr/>
        </p:nvGrpSpPr>
        <p:grpSpPr bwMode="auto">
          <a:xfrm>
            <a:off x="5154613" y="5638800"/>
            <a:ext cx="914400" cy="1066800"/>
            <a:chOff x="76200" y="27140"/>
            <a:chExt cx="914400" cy="1066800"/>
          </a:xfrm>
        </p:grpSpPr>
        <p:sp>
          <p:nvSpPr>
            <p:cNvPr id="73" name="직사각형 72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SW </a:t>
              </a:r>
              <a:r>
                <a:rPr lang="ko-KR" altLang="en-US" sz="800" dirty="0"/>
                <a:t>테스트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테스팅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프로세스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테스트 관리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SW 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테스트</a:t>
              </a:r>
            </a:p>
          </p:txBody>
        </p:sp>
      </p:grpSp>
      <p:grpSp>
        <p:nvGrpSpPr>
          <p:cNvPr id="18455" name="그룹 74"/>
          <p:cNvGrpSpPr>
            <a:grpSpLocks/>
          </p:cNvGrpSpPr>
          <p:nvPr/>
        </p:nvGrpSpPr>
        <p:grpSpPr bwMode="auto">
          <a:xfrm>
            <a:off x="6248400" y="3973513"/>
            <a:ext cx="914400" cy="1066800"/>
            <a:chOff x="76200" y="27140"/>
            <a:chExt cx="914400" cy="1066800"/>
          </a:xfrm>
        </p:grpSpPr>
        <p:sp>
          <p:nvSpPr>
            <p:cNvPr id="76" name="직사각형 75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데이터 모델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DB </a:t>
              </a:r>
              <a:r>
                <a:rPr lang="ko-KR" altLang="en-US" sz="800" dirty="0"/>
                <a:t>최적화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SQL</a:t>
              </a:r>
              <a:endParaRPr lang="ko-KR" altLang="en-US" sz="8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데이터 모델링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6" name="그룹 77"/>
          <p:cNvGrpSpPr>
            <a:grpSpLocks/>
          </p:cNvGrpSpPr>
          <p:nvPr/>
        </p:nvGrpSpPr>
        <p:grpSpPr bwMode="auto">
          <a:xfrm>
            <a:off x="6248400" y="2765425"/>
            <a:ext cx="914400" cy="1066800"/>
            <a:chOff x="76200" y="27140"/>
            <a:chExt cx="914400" cy="1066800"/>
          </a:xfrm>
        </p:grpSpPr>
        <p:sp>
          <p:nvSpPr>
            <p:cNvPr id="79" name="직사각형 7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빅데이터</a:t>
              </a:r>
              <a:r>
                <a:rPr lang="ko-KR" altLang="en-US" sz="800" dirty="0"/>
                <a:t> 개요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빅데이터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사례연구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빅데이터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7" name="그룹 80"/>
          <p:cNvGrpSpPr>
            <a:grpSpLocks/>
          </p:cNvGrpSpPr>
          <p:nvPr/>
        </p:nvGrpSpPr>
        <p:grpSpPr bwMode="auto">
          <a:xfrm>
            <a:off x="5154613" y="3352800"/>
            <a:ext cx="914400" cy="1066800"/>
            <a:chOff x="76200" y="27140"/>
            <a:chExt cx="914400" cy="1066800"/>
          </a:xfrm>
        </p:grpSpPr>
        <p:sp>
          <p:nvSpPr>
            <p:cNvPr id="82" name="직사각형 81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Rich Client</a:t>
              </a:r>
            </a:p>
            <a:p>
              <a:pPr>
                <a:defRPr/>
              </a:pPr>
              <a:r>
                <a:rPr lang="en-US" altLang="ko-KR" sz="800" dirty="0"/>
                <a:t>GWT</a:t>
              </a:r>
            </a:p>
            <a:p>
              <a:pPr>
                <a:defRPr/>
              </a:pPr>
              <a:r>
                <a:rPr lang="en-US" altLang="ko-KR" sz="800" dirty="0"/>
                <a:t>SWT </a:t>
              </a:r>
              <a:r>
                <a:rPr lang="ko-KR" altLang="en-US" sz="800" dirty="0"/>
                <a:t>플러그인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RAP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RCP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8" name="그룹 83"/>
          <p:cNvGrpSpPr>
            <a:grpSpLocks/>
          </p:cNvGrpSpPr>
          <p:nvPr/>
        </p:nvGrpSpPr>
        <p:grpSpPr bwMode="auto">
          <a:xfrm>
            <a:off x="5154613" y="4495800"/>
            <a:ext cx="914400" cy="1066800"/>
            <a:chOff x="76200" y="27140"/>
            <a:chExt cx="914400" cy="1066800"/>
          </a:xfrm>
        </p:grpSpPr>
        <p:sp>
          <p:nvSpPr>
            <p:cNvPr id="85" name="직사각형 84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SOA</a:t>
              </a:r>
            </a:p>
            <a:p>
              <a:pPr>
                <a:defRPr/>
              </a:pPr>
              <a:r>
                <a:rPr lang="en-US" altLang="ko-KR" sz="800" dirty="0"/>
                <a:t>EAI/ESB/SCA</a:t>
              </a:r>
            </a:p>
            <a:p>
              <a:pPr>
                <a:defRPr/>
              </a:pPr>
              <a:r>
                <a:rPr lang="en-US" altLang="ko-KR" sz="800" dirty="0"/>
                <a:t>MOM</a:t>
              </a:r>
            </a:p>
            <a:p>
              <a:pPr>
                <a:defRPr/>
              </a:pPr>
              <a:r>
                <a:rPr lang="en-US" altLang="ko-KR" sz="800" dirty="0" err="1"/>
                <a:t>ActiveMQ</a:t>
              </a:r>
              <a:endParaRPr lang="ko-KR" altLang="en-US" sz="8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EAI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59" name="그룹 86"/>
          <p:cNvGrpSpPr>
            <a:grpSpLocks/>
          </p:cNvGrpSpPr>
          <p:nvPr/>
        </p:nvGrpSpPr>
        <p:grpSpPr bwMode="auto">
          <a:xfrm>
            <a:off x="6248400" y="5181600"/>
            <a:ext cx="914400" cy="1066800"/>
            <a:chOff x="76200" y="27140"/>
            <a:chExt cx="914400" cy="1066800"/>
          </a:xfrm>
        </p:grpSpPr>
        <p:sp>
          <p:nvSpPr>
            <p:cNvPr id="88" name="직사각형 87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Neo4J</a:t>
              </a:r>
            </a:p>
            <a:p>
              <a:pPr>
                <a:defRPr/>
              </a:pPr>
              <a:r>
                <a:rPr lang="en-US" altLang="ko-KR" sz="800" dirty="0"/>
                <a:t>Mongo DB</a:t>
              </a:r>
            </a:p>
            <a:p>
              <a:pPr>
                <a:defRPr/>
              </a:pPr>
              <a:r>
                <a:rPr lang="en-US" altLang="ko-KR" sz="800" dirty="0" err="1"/>
                <a:t>HBase</a:t>
              </a:r>
              <a:endParaRPr lang="ko-KR" altLang="en-US" sz="800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NoSQL</a:t>
              </a: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DB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8460" name="그룹 89"/>
          <p:cNvGrpSpPr>
            <a:grpSpLocks/>
          </p:cNvGrpSpPr>
          <p:nvPr/>
        </p:nvGrpSpPr>
        <p:grpSpPr bwMode="auto">
          <a:xfrm>
            <a:off x="7343775" y="3979863"/>
            <a:ext cx="914400" cy="1066800"/>
            <a:chOff x="76200" y="27140"/>
            <a:chExt cx="914400" cy="1066800"/>
          </a:xfrm>
        </p:grpSpPr>
        <p:sp>
          <p:nvSpPr>
            <p:cNvPr id="91" name="직사각형 9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논리적인 사고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추론과 토론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논리적인 글쓰기</a:t>
              </a:r>
              <a:endParaRPr lang="en-US" altLang="ko-KR" sz="7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논리</a:t>
              </a:r>
            </a:p>
          </p:txBody>
        </p:sp>
      </p:grpSp>
      <p:grpSp>
        <p:nvGrpSpPr>
          <p:cNvPr id="18461" name="그룹 92"/>
          <p:cNvGrpSpPr>
            <a:grpSpLocks/>
          </p:cNvGrpSpPr>
          <p:nvPr/>
        </p:nvGrpSpPr>
        <p:grpSpPr bwMode="auto">
          <a:xfrm>
            <a:off x="7343775" y="5181600"/>
            <a:ext cx="914400" cy="1066800"/>
            <a:chOff x="76200" y="27140"/>
            <a:chExt cx="914400" cy="1066800"/>
          </a:xfrm>
        </p:grpSpPr>
        <p:sp>
          <p:nvSpPr>
            <p:cNvPr id="94" name="직사각형 9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프리젠테이션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기술문서작성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아이디어시각화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시나리오구성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표현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95273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정보보안 관리자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지식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정보보안 관리자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80352" y="2213408"/>
            <a:ext cx="7830920" cy="387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위험허용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관리 절차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방법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시스템 구축원칙과 대응방법에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조직의 정보보증 원칙과 보안 요구사항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기밀성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무결성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가용성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인증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</a:t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부인방지 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보안정책에 기반한 위험수용 통제 기술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취약점 식별을 위한 분석도구 활용능력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보안사고 발생에 따른 대응절차 이행능력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보안시스템 구축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구성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활용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조직의 보안목적을 반영한 정책을 설계하는 사람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833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7578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정보보안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관리자가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정보보안 관리자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09600" y="1981200"/>
            <a:ext cx="8001000" cy="4419600"/>
            <a:chOff x="475092" y="1600200"/>
            <a:chExt cx="5658640" cy="37690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92" y="1600200"/>
              <a:ext cx="5658640" cy="376908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91200" y="5105400"/>
              <a:ext cx="304800" cy="2286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022766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TIP</a:t>
            </a:r>
            <a:endParaRPr lang="ko-KR" altLang="en-US" sz="8000" b="1" dirty="0" smtClean="0">
              <a:ln w="50800">
                <a:solidFill>
                  <a:schemeClr val="bg1"/>
                </a:solidFill>
              </a:ln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8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7578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보안관련 회사의 구직정보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TIP</a:t>
            </a:r>
            <a:endParaRPr lang="ko-KR" altLang="en-US" b="1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000136" y="1817627"/>
            <a:ext cx="1191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보안링크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47900"/>
            <a:ext cx="7924800" cy="407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441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195245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자격증 취득 학원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TIP</a:t>
            </a:r>
            <a:endParaRPr lang="ko-KR" altLang="en-US" b="1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47900"/>
            <a:ext cx="7924800" cy="407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4091740" y="1795596"/>
            <a:ext cx="960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IT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뱅크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973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195245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자격증 취득 학원</a:t>
            </a: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TIP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2" y="2247900"/>
            <a:ext cx="7896988" cy="407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132095" y="1795596"/>
            <a:ext cx="907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I2sec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746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18755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모의해킹 사이트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TIP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000136" y="1795596"/>
            <a:ext cx="1191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해커스쿨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2" y="2247900"/>
            <a:ext cx="7896988" cy="407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021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18755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모의해킹 사이트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TIP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000136" y="1795596"/>
            <a:ext cx="11913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와우해커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2" y="2247900"/>
            <a:ext cx="7896988" cy="4076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856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187551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모의해킹 사이트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TIP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3874300" y="1795596"/>
            <a:ext cx="1443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해커팩토리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2" y="2200292"/>
            <a:ext cx="7896988" cy="41243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523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ctrTitle"/>
          </p:nvPr>
        </p:nvSpPr>
        <p:spPr>
          <a:xfrm>
            <a:off x="2743200" y="1905000"/>
            <a:ext cx="4801314" cy="120032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sz="7200" smtClean="0"/>
              <a:t>감사합니다</a:t>
            </a:r>
            <a:endParaRPr sz="72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39528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직무 유형별 필수 기술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50292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9461" name="TextBox 3"/>
          <p:cNvSpPr txBox="1">
            <a:spLocks noChangeArrowheads="1"/>
          </p:cNvSpPr>
          <p:nvPr/>
        </p:nvSpPr>
        <p:spPr bwMode="auto">
          <a:xfrm>
            <a:off x="3249613" y="1804988"/>
            <a:ext cx="26924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pPr algn="ctr"/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Web front enfineer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9462" name="그룹 11"/>
          <p:cNvGrpSpPr>
            <a:grpSpLocks/>
          </p:cNvGrpSpPr>
          <p:nvPr/>
        </p:nvGrpSpPr>
        <p:grpSpPr bwMode="auto">
          <a:xfrm>
            <a:off x="717550" y="2849563"/>
            <a:ext cx="914400" cy="1066800"/>
            <a:chOff x="76200" y="27140"/>
            <a:chExt cx="914400" cy="1066800"/>
          </a:xfrm>
        </p:grpSpPr>
        <p:sp>
          <p:nvSpPr>
            <p:cNvPr id="81" name="직사각형 8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Java</a:t>
              </a:r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java</a:t>
              </a:r>
              <a:endParaRPr lang="ko-KR" altLang="en-US" sz="8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463" name="그룹 27"/>
          <p:cNvGrpSpPr>
            <a:grpSpLocks/>
          </p:cNvGrpSpPr>
          <p:nvPr/>
        </p:nvGrpSpPr>
        <p:grpSpPr bwMode="auto">
          <a:xfrm>
            <a:off x="717550" y="5013325"/>
            <a:ext cx="914400" cy="1066800"/>
            <a:chOff x="76200" y="27140"/>
            <a:chExt cx="914400" cy="1066800"/>
          </a:xfrm>
        </p:grpSpPr>
        <p:sp>
          <p:nvSpPr>
            <p:cNvPr id="90" name="직사각형 8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C#</a:t>
              </a:r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C#</a:t>
              </a:r>
              <a:endParaRPr lang="ko-KR" altLang="en-US" sz="8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C# / .NET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464" name="그룹 30"/>
          <p:cNvGrpSpPr>
            <a:grpSpLocks/>
          </p:cNvGrpSpPr>
          <p:nvPr/>
        </p:nvGrpSpPr>
        <p:grpSpPr bwMode="auto">
          <a:xfrm>
            <a:off x="1833563" y="2209800"/>
            <a:ext cx="914400" cy="1066800"/>
            <a:chOff x="76200" y="27140"/>
            <a:chExt cx="914400" cy="1066800"/>
          </a:xfrm>
        </p:grpSpPr>
        <p:sp>
          <p:nvSpPr>
            <p:cNvPr id="97" name="직사각형 96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Javascript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jQuery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Sencha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JS </a:t>
              </a:r>
              <a:r>
                <a:rPr lang="ko-KR" altLang="en-US" sz="800" dirty="0"/>
                <a:t>패턴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Javascript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465" name="그룹 33"/>
          <p:cNvGrpSpPr>
            <a:grpSpLocks/>
          </p:cNvGrpSpPr>
          <p:nvPr/>
        </p:nvGrpSpPr>
        <p:grpSpPr bwMode="auto">
          <a:xfrm>
            <a:off x="1817688" y="3352800"/>
            <a:ext cx="914400" cy="1066800"/>
            <a:chOff x="76200" y="27140"/>
            <a:chExt cx="914400" cy="1066800"/>
          </a:xfrm>
        </p:grpSpPr>
        <p:sp>
          <p:nvSpPr>
            <p:cNvPr id="100" name="직사각형 9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JSP / SERVIET</a:t>
              </a:r>
            </a:p>
            <a:p>
              <a:pPr>
                <a:defRPr/>
              </a:pPr>
              <a:r>
                <a:rPr lang="en-US" altLang="ko-KR" sz="800" dirty="0"/>
                <a:t>Node.js</a:t>
              </a:r>
            </a:p>
            <a:p>
              <a:pPr>
                <a:defRPr/>
              </a:pPr>
              <a:r>
                <a:rPr lang="en-US" altLang="ko-KR" sz="800" dirty="0"/>
                <a:t>PHP, Ruby</a:t>
              </a:r>
            </a:p>
            <a:p>
              <a:pPr>
                <a:defRPr/>
              </a:pPr>
              <a:r>
                <a:rPr lang="en-US" altLang="ko-KR" sz="700" dirty="0"/>
                <a:t>Python/</a:t>
              </a:r>
              <a:r>
                <a:rPr lang="en-US" altLang="ko-KR" sz="700" dirty="0" err="1"/>
                <a:t>ASP.Net</a:t>
              </a:r>
              <a:endParaRPr lang="ko-KR" altLang="en-US" sz="7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서버스크립트</a:t>
              </a:r>
            </a:p>
          </p:txBody>
        </p:sp>
      </p:grpSp>
      <p:grpSp>
        <p:nvGrpSpPr>
          <p:cNvPr id="19466" name="그룹 42"/>
          <p:cNvGrpSpPr>
            <a:grpSpLocks/>
          </p:cNvGrpSpPr>
          <p:nvPr/>
        </p:nvGrpSpPr>
        <p:grpSpPr bwMode="auto">
          <a:xfrm>
            <a:off x="3208338" y="3930650"/>
            <a:ext cx="914400" cy="1066800"/>
            <a:chOff x="76200" y="27140"/>
            <a:chExt cx="914400" cy="1066800"/>
          </a:xfrm>
        </p:grpSpPr>
        <p:sp>
          <p:nvSpPr>
            <p:cNvPr id="103" name="직사각형 102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Stack, Queue</a:t>
              </a:r>
            </a:p>
            <a:p>
              <a:pPr>
                <a:defRPr/>
              </a:pPr>
              <a:r>
                <a:rPr lang="ko-KR" altLang="en-US" sz="800" dirty="0" err="1"/>
                <a:t>문자셋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표현식</a:t>
              </a:r>
              <a:endParaRPr lang="ko-KR" altLang="en-US" sz="8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자료구조</a:t>
              </a:r>
            </a:p>
          </p:txBody>
        </p:sp>
      </p:grpSp>
      <p:grpSp>
        <p:nvGrpSpPr>
          <p:cNvPr id="19467" name="그룹 45"/>
          <p:cNvGrpSpPr>
            <a:grpSpLocks/>
          </p:cNvGrpSpPr>
          <p:nvPr/>
        </p:nvGrpSpPr>
        <p:grpSpPr bwMode="auto">
          <a:xfrm>
            <a:off x="6188075" y="3927475"/>
            <a:ext cx="914400" cy="1066800"/>
            <a:chOff x="76200" y="27140"/>
            <a:chExt cx="914400" cy="1066800"/>
          </a:xfrm>
        </p:grpSpPr>
        <p:sp>
          <p:nvSpPr>
            <p:cNvPr id="106" name="직사각형 10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Linux OS</a:t>
              </a:r>
            </a:p>
            <a:p>
              <a:pPr>
                <a:defRPr/>
              </a:pPr>
              <a:r>
                <a:rPr lang="ko-KR" altLang="en-US" sz="800" dirty="0"/>
                <a:t>시스템 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프로그래밍</a:t>
              </a:r>
              <a:endParaRPr lang="en-US" altLang="ko-KR" sz="8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플랫폼</a:t>
              </a: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/</a:t>
              </a: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리눅스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468" name="그룹 48"/>
          <p:cNvGrpSpPr>
            <a:grpSpLocks/>
          </p:cNvGrpSpPr>
          <p:nvPr/>
        </p:nvGrpSpPr>
        <p:grpSpPr bwMode="auto">
          <a:xfrm>
            <a:off x="1814513" y="4479925"/>
            <a:ext cx="914400" cy="1066800"/>
            <a:chOff x="76200" y="27140"/>
            <a:chExt cx="914400" cy="1066800"/>
          </a:xfrm>
        </p:grpSpPr>
        <p:sp>
          <p:nvSpPr>
            <p:cNvPr id="109" name="직사각형 10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HQML/XHTML</a:t>
              </a:r>
            </a:p>
            <a:p>
              <a:pPr>
                <a:defRPr/>
              </a:pPr>
              <a:r>
                <a:rPr lang="en-US" altLang="ko-KR" sz="800" dirty="0"/>
                <a:t>CSS</a:t>
              </a:r>
            </a:p>
            <a:p>
              <a:pPr>
                <a:defRPr/>
              </a:pPr>
              <a:r>
                <a:rPr lang="en-US" altLang="ko-KR" sz="800" dirty="0"/>
                <a:t>XML, XSLT</a:t>
              </a:r>
            </a:p>
            <a:p>
              <a:pPr>
                <a:defRPr/>
              </a:pPr>
              <a:r>
                <a:rPr lang="en-US" altLang="ko-KR" sz="800" dirty="0"/>
                <a:t>JSON</a:t>
              </a:r>
              <a:endParaRPr lang="ko-KR" altLang="en-US" sz="8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마크업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언어</a:t>
              </a:r>
            </a:p>
          </p:txBody>
        </p:sp>
      </p:grpSp>
      <p:grpSp>
        <p:nvGrpSpPr>
          <p:cNvPr id="19469" name="그룹 51"/>
          <p:cNvGrpSpPr>
            <a:grpSpLocks/>
          </p:cNvGrpSpPr>
          <p:nvPr/>
        </p:nvGrpSpPr>
        <p:grpSpPr bwMode="auto">
          <a:xfrm>
            <a:off x="1814513" y="5581650"/>
            <a:ext cx="914400" cy="1066800"/>
            <a:chOff x="76200" y="27140"/>
            <a:chExt cx="914400" cy="1066800"/>
          </a:xfrm>
        </p:grpSpPr>
        <p:sp>
          <p:nvSpPr>
            <p:cNvPr id="112" name="직사각형 111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HQML JS API</a:t>
              </a:r>
            </a:p>
            <a:p>
              <a:pPr>
                <a:defRPr/>
              </a:pPr>
              <a:r>
                <a:rPr lang="en-US" altLang="ko-KR" sz="800" dirty="0" err="1"/>
                <a:t>WebSocket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Socket.io</a:t>
              </a:r>
            </a:p>
            <a:p>
              <a:pPr>
                <a:defRPr/>
              </a:pPr>
              <a:r>
                <a:rPr lang="en-US" altLang="ko-KR" sz="700" dirty="0" err="1"/>
                <a:t>WebGL</a:t>
              </a:r>
              <a:r>
                <a:rPr lang="en-US" altLang="ko-KR" sz="700" dirty="0"/>
                <a:t>, Canvas</a:t>
              </a:r>
              <a:endParaRPr lang="ko-KR" altLang="en-US" sz="8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HTML5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9470" name="그룹 54"/>
          <p:cNvGrpSpPr>
            <a:grpSpLocks/>
          </p:cNvGrpSpPr>
          <p:nvPr/>
        </p:nvGrpSpPr>
        <p:grpSpPr bwMode="auto">
          <a:xfrm>
            <a:off x="4525963" y="2846388"/>
            <a:ext cx="914400" cy="1066800"/>
            <a:chOff x="76200" y="27140"/>
            <a:chExt cx="914400" cy="1066800"/>
          </a:xfrm>
        </p:grpSpPr>
        <p:sp>
          <p:nvSpPr>
            <p:cNvPr id="115" name="직사각형 11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웹아키텍처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Apache / Jetty</a:t>
              </a:r>
            </a:p>
            <a:p>
              <a:pPr>
                <a:defRPr/>
              </a:pPr>
              <a:r>
                <a:rPr lang="en-US" altLang="ko-KR" sz="800" dirty="0"/>
                <a:t>HTTP </a:t>
              </a:r>
              <a:r>
                <a:rPr lang="ko-KR" altLang="en-US" sz="800" dirty="0"/>
                <a:t>이해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아키텍처</a:t>
              </a:r>
            </a:p>
          </p:txBody>
        </p:sp>
      </p:grpSp>
      <p:grpSp>
        <p:nvGrpSpPr>
          <p:cNvPr id="19471" name="그룹 57"/>
          <p:cNvGrpSpPr>
            <a:grpSpLocks/>
          </p:cNvGrpSpPr>
          <p:nvPr/>
        </p:nvGrpSpPr>
        <p:grpSpPr bwMode="auto">
          <a:xfrm>
            <a:off x="4525963" y="5013325"/>
            <a:ext cx="914400" cy="1066800"/>
            <a:chOff x="76200" y="27140"/>
            <a:chExt cx="914400" cy="1066800"/>
          </a:xfrm>
        </p:grpSpPr>
        <p:sp>
          <p:nvSpPr>
            <p:cNvPr id="118" name="직사각형 117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Responsive</a:t>
              </a:r>
            </a:p>
            <a:p>
              <a:pPr>
                <a:defRPr/>
              </a:pPr>
              <a:r>
                <a:rPr lang="en-US" altLang="ko-KR" sz="800" dirty="0"/>
                <a:t>Design</a:t>
              </a:r>
            </a:p>
            <a:p>
              <a:pPr>
                <a:defRPr/>
              </a:pPr>
              <a:r>
                <a:rPr lang="en-US" altLang="ko-KR" sz="800" dirty="0" err="1"/>
                <a:t>PhoneGap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Titanium</a:t>
              </a:r>
              <a:endParaRPr lang="ko-KR" altLang="en-US" sz="800" dirty="0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모바일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웹</a:t>
              </a:r>
            </a:p>
          </p:txBody>
        </p:sp>
      </p:grpSp>
      <p:grpSp>
        <p:nvGrpSpPr>
          <p:cNvPr id="19472" name="그룹 66"/>
          <p:cNvGrpSpPr>
            <a:grpSpLocks/>
          </p:cNvGrpSpPr>
          <p:nvPr/>
        </p:nvGrpSpPr>
        <p:grpSpPr bwMode="auto">
          <a:xfrm>
            <a:off x="7481888" y="5013325"/>
            <a:ext cx="914400" cy="1066800"/>
            <a:chOff x="76200" y="27140"/>
            <a:chExt cx="914400" cy="1066800"/>
          </a:xfrm>
        </p:grpSpPr>
        <p:sp>
          <p:nvSpPr>
            <p:cNvPr id="121" name="직사각형 12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분석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디자인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아키텍처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리팩토링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패턴</a:t>
              </a:r>
            </a:p>
          </p:txBody>
        </p:sp>
      </p:grpSp>
      <p:grpSp>
        <p:nvGrpSpPr>
          <p:cNvPr id="19473" name="그룹 99"/>
          <p:cNvGrpSpPr>
            <a:grpSpLocks/>
          </p:cNvGrpSpPr>
          <p:nvPr/>
        </p:nvGrpSpPr>
        <p:grpSpPr bwMode="auto">
          <a:xfrm>
            <a:off x="7481888" y="2846388"/>
            <a:ext cx="914400" cy="1066800"/>
            <a:chOff x="76200" y="27140"/>
            <a:chExt cx="914400" cy="1066800"/>
          </a:xfrm>
        </p:grpSpPr>
        <p:sp>
          <p:nvSpPr>
            <p:cNvPr id="130" name="직사각형 12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SW </a:t>
              </a:r>
              <a:r>
                <a:rPr lang="ko-KR" altLang="en-US" sz="800" dirty="0"/>
                <a:t>테스트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테스팅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프로세스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테스트 관리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SW 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테스트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39528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직무 유형별 필수 기술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50292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0485" name="TextBox 3"/>
          <p:cNvSpPr txBox="1">
            <a:spLocks noChangeArrowheads="1"/>
          </p:cNvSpPr>
          <p:nvPr/>
        </p:nvSpPr>
        <p:spPr bwMode="auto">
          <a:xfrm>
            <a:off x="3335338" y="1817688"/>
            <a:ext cx="236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pPr algn="ctr"/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Server Engineer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486" name="그룹 11"/>
          <p:cNvGrpSpPr>
            <a:grpSpLocks/>
          </p:cNvGrpSpPr>
          <p:nvPr/>
        </p:nvGrpSpPr>
        <p:grpSpPr bwMode="auto">
          <a:xfrm>
            <a:off x="588963" y="2284413"/>
            <a:ext cx="914400" cy="1066800"/>
            <a:chOff x="76200" y="27140"/>
            <a:chExt cx="914400" cy="1066800"/>
          </a:xfrm>
        </p:grpSpPr>
        <p:sp>
          <p:nvSpPr>
            <p:cNvPr id="81" name="직사각형 8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Java</a:t>
              </a:r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java</a:t>
              </a:r>
              <a:endParaRPr lang="ko-KR" altLang="en-US" sz="8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87" name="그룹 24"/>
          <p:cNvGrpSpPr>
            <a:grpSpLocks/>
          </p:cNvGrpSpPr>
          <p:nvPr/>
        </p:nvGrpSpPr>
        <p:grpSpPr bwMode="auto">
          <a:xfrm>
            <a:off x="588963" y="3394075"/>
            <a:ext cx="914400" cy="1066800"/>
            <a:chOff x="76200" y="27140"/>
            <a:chExt cx="914400" cy="1066800"/>
          </a:xfrm>
        </p:grpSpPr>
        <p:sp>
          <p:nvSpPr>
            <p:cNvPr id="90" name="직사각형 8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C/C++</a:t>
              </a:r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C++</a:t>
              </a:r>
              <a:endParaRPr lang="ko-KR" altLang="en-US" sz="8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 / C++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88" name="그룹 27"/>
          <p:cNvGrpSpPr>
            <a:grpSpLocks/>
          </p:cNvGrpSpPr>
          <p:nvPr/>
        </p:nvGrpSpPr>
        <p:grpSpPr bwMode="auto">
          <a:xfrm>
            <a:off x="588963" y="4503738"/>
            <a:ext cx="914400" cy="1066800"/>
            <a:chOff x="76200" y="27140"/>
            <a:chExt cx="914400" cy="1066800"/>
          </a:xfrm>
        </p:grpSpPr>
        <p:sp>
          <p:nvSpPr>
            <p:cNvPr id="97" name="직사각형 9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C#</a:t>
              </a:r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C#</a:t>
              </a:r>
              <a:endParaRPr lang="ko-KR" altLang="en-US" sz="80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C# / .NET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89" name="그룹 33"/>
          <p:cNvGrpSpPr>
            <a:grpSpLocks/>
          </p:cNvGrpSpPr>
          <p:nvPr/>
        </p:nvGrpSpPr>
        <p:grpSpPr bwMode="auto">
          <a:xfrm>
            <a:off x="588963" y="5611813"/>
            <a:ext cx="914400" cy="1066800"/>
            <a:chOff x="76200" y="27140"/>
            <a:chExt cx="914400" cy="1066800"/>
          </a:xfrm>
        </p:grpSpPr>
        <p:sp>
          <p:nvSpPr>
            <p:cNvPr id="100" name="직사각형 9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JSP / SERVIET</a:t>
              </a:r>
            </a:p>
            <a:p>
              <a:pPr>
                <a:defRPr/>
              </a:pPr>
              <a:r>
                <a:rPr lang="en-US" altLang="ko-KR" sz="800" dirty="0"/>
                <a:t>Node.js</a:t>
              </a:r>
            </a:p>
            <a:p>
              <a:pPr>
                <a:defRPr/>
              </a:pPr>
              <a:r>
                <a:rPr lang="en-US" altLang="ko-KR" sz="800" dirty="0"/>
                <a:t>PHP, Ruby</a:t>
              </a:r>
            </a:p>
            <a:p>
              <a:pPr>
                <a:defRPr/>
              </a:pPr>
              <a:r>
                <a:rPr lang="en-US" altLang="ko-KR" sz="700" dirty="0"/>
                <a:t>Python/</a:t>
              </a:r>
              <a:r>
                <a:rPr lang="en-US" altLang="ko-KR" sz="700" dirty="0" err="1"/>
                <a:t>ASP.Net</a:t>
              </a:r>
              <a:endParaRPr lang="ko-KR" altLang="en-US" sz="7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서버스크립트</a:t>
              </a:r>
            </a:p>
          </p:txBody>
        </p:sp>
      </p:grpSp>
      <p:grpSp>
        <p:nvGrpSpPr>
          <p:cNvPr id="20490" name="그룹 42"/>
          <p:cNvGrpSpPr>
            <a:grpSpLocks/>
          </p:cNvGrpSpPr>
          <p:nvPr/>
        </p:nvGrpSpPr>
        <p:grpSpPr bwMode="auto">
          <a:xfrm>
            <a:off x="1981200" y="3352800"/>
            <a:ext cx="914400" cy="1066800"/>
            <a:chOff x="76200" y="27140"/>
            <a:chExt cx="914400" cy="1066800"/>
          </a:xfrm>
        </p:grpSpPr>
        <p:sp>
          <p:nvSpPr>
            <p:cNvPr id="103" name="직사각형 102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Stack, Queue</a:t>
              </a:r>
            </a:p>
            <a:p>
              <a:pPr>
                <a:defRPr/>
              </a:pPr>
              <a:r>
                <a:rPr lang="ko-KR" altLang="en-US" sz="800" dirty="0" err="1"/>
                <a:t>문자셋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표현식</a:t>
              </a:r>
              <a:endParaRPr lang="ko-KR" altLang="en-US" sz="8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자료구조</a:t>
              </a:r>
            </a:p>
          </p:txBody>
        </p:sp>
      </p:grpSp>
      <p:grpSp>
        <p:nvGrpSpPr>
          <p:cNvPr id="20491" name="그룹 45"/>
          <p:cNvGrpSpPr>
            <a:grpSpLocks/>
          </p:cNvGrpSpPr>
          <p:nvPr/>
        </p:nvGrpSpPr>
        <p:grpSpPr bwMode="auto">
          <a:xfrm>
            <a:off x="4953000" y="5611813"/>
            <a:ext cx="914400" cy="1066800"/>
            <a:chOff x="76200" y="27140"/>
            <a:chExt cx="914400" cy="1066800"/>
          </a:xfrm>
        </p:grpSpPr>
        <p:sp>
          <p:nvSpPr>
            <p:cNvPr id="106" name="직사각형 105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Linux OS</a:t>
              </a:r>
            </a:p>
            <a:p>
              <a:pPr>
                <a:defRPr/>
              </a:pPr>
              <a:r>
                <a:rPr lang="ko-KR" altLang="en-US" sz="800" dirty="0"/>
                <a:t>시스템 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프로그래밍</a:t>
              </a:r>
              <a:endParaRPr lang="en-US" altLang="ko-KR" sz="8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플랫폼</a:t>
              </a: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/</a:t>
              </a: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리눅스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92" name="그룹 54"/>
          <p:cNvGrpSpPr>
            <a:grpSpLocks/>
          </p:cNvGrpSpPr>
          <p:nvPr/>
        </p:nvGrpSpPr>
        <p:grpSpPr bwMode="auto">
          <a:xfrm>
            <a:off x="3429000" y="3373438"/>
            <a:ext cx="914400" cy="1066800"/>
            <a:chOff x="76200" y="27140"/>
            <a:chExt cx="914400" cy="1066800"/>
          </a:xfrm>
        </p:grpSpPr>
        <p:sp>
          <p:nvSpPr>
            <p:cNvPr id="109" name="직사각형 108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웹아키텍처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Apache / Jetty</a:t>
              </a:r>
            </a:p>
            <a:p>
              <a:pPr>
                <a:defRPr/>
              </a:pPr>
              <a:r>
                <a:rPr lang="en-US" altLang="ko-KR" sz="800" dirty="0"/>
                <a:t>HTTP </a:t>
              </a:r>
              <a:r>
                <a:rPr lang="ko-KR" altLang="en-US" sz="800" dirty="0"/>
                <a:t>이해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아키텍처</a:t>
              </a:r>
            </a:p>
          </p:txBody>
        </p:sp>
      </p:grpSp>
      <p:grpSp>
        <p:nvGrpSpPr>
          <p:cNvPr id="20493" name="그룹 60"/>
          <p:cNvGrpSpPr>
            <a:grpSpLocks/>
          </p:cNvGrpSpPr>
          <p:nvPr/>
        </p:nvGrpSpPr>
        <p:grpSpPr bwMode="auto">
          <a:xfrm>
            <a:off x="3429000" y="5613400"/>
            <a:ext cx="914400" cy="1066800"/>
            <a:chOff x="76200" y="27140"/>
            <a:chExt cx="914400" cy="1066800"/>
          </a:xfrm>
        </p:grpSpPr>
        <p:sp>
          <p:nvSpPr>
            <p:cNvPr id="112" name="직사각형 111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Struts</a:t>
              </a:r>
            </a:p>
            <a:p>
              <a:pPr>
                <a:defRPr/>
              </a:pPr>
              <a:r>
                <a:rPr lang="en-US" altLang="ko-KR" sz="800" dirty="0"/>
                <a:t>Spring MVC</a:t>
              </a:r>
              <a:endParaRPr lang="ko-KR" altLang="en-US" sz="8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웹프레임워크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94" name="그룹 66"/>
          <p:cNvGrpSpPr>
            <a:grpSpLocks/>
          </p:cNvGrpSpPr>
          <p:nvPr/>
        </p:nvGrpSpPr>
        <p:grpSpPr bwMode="auto">
          <a:xfrm>
            <a:off x="4953000" y="4487863"/>
            <a:ext cx="914400" cy="1066800"/>
            <a:chOff x="76200" y="27140"/>
            <a:chExt cx="914400" cy="1066800"/>
          </a:xfrm>
        </p:grpSpPr>
        <p:sp>
          <p:nvSpPr>
            <p:cNvPr id="115" name="직사각형 11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분석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디자인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아키텍처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리팩토링</a:t>
              </a:r>
              <a:endParaRPr lang="ko-KR" altLang="en-US" sz="8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패턴</a:t>
              </a:r>
            </a:p>
          </p:txBody>
        </p:sp>
      </p:grpSp>
      <p:grpSp>
        <p:nvGrpSpPr>
          <p:cNvPr id="20495" name="그룹 69"/>
          <p:cNvGrpSpPr>
            <a:grpSpLocks/>
          </p:cNvGrpSpPr>
          <p:nvPr/>
        </p:nvGrpSpPr>
        <p:grpSpPr bwMode="auto">
          <a:xfrm>
            <a:off x="1981200" y="4470400"/>
            <a:ext cx="914400" cy="1066800"/>
            <a:chOff x="76200" y="27140"/>
            <a:chExt cx="914400" cy="1066800"/>
          </a:xfrm>
        </p:grpSpPr>
        <p:sp>
          <p:nvSpPr>
            <p:cNvPr id="118" name="직사각형 117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채널 설계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컴포넌트 설계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플랫폼 설계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서버 설계</a:t>
              </a:r>
            </a:p>
          </p:txBody>
        </p:sp>
      </p:grpSp>
      <p:grpSp>
        <p:nvGrpSpPr>
          <p:cNvPr id="20496" name="그룹 72"/>
          <p:cNvGrpSpPr>
            <a:grpSpLocks/>
          </p:cNvGrpSpPr>
          <p:nvPr/>
        </p:nvGrpSpPr>
        <p:grpSpPr bwMode="auto">
          <a:xfrm>
            <a:off x="4953000" y="3363913"/>
            <a:ext cx="914400" cy="1066800"/>
            <a:chOff x="76200" y="27140"/>
            <a:chExt cx="914400" cy="1066800"/>
          </a:xfrm>
        </p:grpSpPr>
        <p:sp>
          <p:nvSpPr>
            <p:cNvPr id="121" name="직사각형 12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Qauth</a:t>
              </a:r>
              <a:r>
                <a:rPr lang="en-US" altLang="ko-KR" sz="800" dirty="0"/>
                <a:t> / SSO</a:t>
              </a:r>
            </a:p>
            <a:p>
              <a:pPr>
                <a:defRPr/>
              </a:pPr>
              <a:r>
                <a:rPr lang="en-US" altLang="ko-KR" sz="800" dirty="0"/>
                <a:t>Spring Security</a:t>
              </a:r>
            </a:p>
            <a:p>
              <a:pPr>
                <a:defRPr/>
              </a:pPr>
              <a:r>
                <a:rPr lang="en-US" altLang="ko-KR" sz="700" dirty="0"/>
                <a:t>Identity / Access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데이터보안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보안</a:t>
              </a:r>
            </a:p>
          </p:txBody>
        </p:sp>
      </p:grpSp>
      <p:grpSp>
        <p:nvGrpSpPr>
          <p:cNvPr id="20497" name="그룹 75"/>
          <p:cNvGrpSpPr>
            <a:grpSpLocks/>
          </p:cNvGrpSpPr>
          <p:nvPr/>
        </p:nvGrpSpPr>
        <p:grpSpPr bwMode="auto">
          <a:xfrm>
            <a:off x="4953000" y="2238375"/>
            <a:ext cx="914400" cy="1066800"/>
            <a:chOff x="76200" y="27140"/>
            <a:chExt cx="914400" cy="1066800"/>
          </a:xfrm>
        </p:grpSpPr>
        <p:sp>
          <p:nvSpPr>
            <p:cNvPr id="124" name="직사각형 12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JPA / </a:t>
              </a:r>
              <a:r>
                <a:rPr lang="en-US" altLang="ko-KR" sz="800" dirty="0" err="1"/>
                <a:t>myBatis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Hibemate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iBatis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Spring Data</a:t>
              </a:r>
              <a:endParaRPr lang="ko-KR" altLang="en-US" sz="8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7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Dataframework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98" name="그룹 90"/>
          <p:cNvGrpSpPr>
            <a:grpSpLocks/>
          </p:cNvGrpSpPr>
          <p:nvPr/>
        </p:nvGrpSpPr>
        <p:grpSpPr bwMode="auto">
          <a:xfrm>
            <a:off x="3429000" y="2254250"/>
            <a:ext cx="914400" cy="1066800"/>
            <a:chOff x="76200" y="27140"/>
            <a:chExt cx="914400" cy="1066800"/>
          </a:xfrm>
        </p:grpSpPr>
        <p:sp>
          <p:nvSpPr>
            <p:cNvPr id="127" name="직사각형 126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웹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연계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통신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변환 유틸리티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아키텍쳐</a:t>
              </a: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설계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499" name="그룹 93"/>
          <p:cNvGrpSpPr>
            <a:grpSpLocks/>
          </p:cNvGrpSpPr>
          <p:nvPr/>
        </p:nvGrpSpPr>
        <p:grpSpPr bwMode="auto">
          <a:xfrm>
            <a:off x="3429000" y="4492625"/>
            <a:ext cx="914400" cy="1066800"/>
            <a:chOff x="76200" y="27140"/>
            <a:chExt cx="914400" cy="1066800"/>
          </a:xfrm>
        </p:grpSpPr>
        <p:sp>
          <p:nvSpPr>
            <p:cNvPr id="130" name="직사각형 12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SOAP</a:t>
              </a:r>
            </a:p>
            <a:p>
              <a:pPr>
                <a:defRPr/>
              </a:pPr>
              <a:r>
                <a:rPr lang="en-US" altLang="ko-KR" sz="800" dirty="0"/>
                <a:t>WSDL</a:t>
              </a:r>
            </a:p>
            <a:p>
              <a:pPr>
                <a:defRPr/>
              </a:pPr>
              <a:r>
                <a:rPr lang="en-US" altLang="ko-KR" sz="800" dirty="0"/>
                <a:t>UDDI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서비스</a:t>
              </a:r>
            </a:p>
          </p:txBody>
        </p:sp>
      </p:grpSp>
      <p:grpSp>
        <p:nvGrpSpPr>
          <p:cNvPr id="20500" name="그룹 102"/>
          <p:cNvGrpSpPr>
            <a:grpSpLocks/>
          </p:cNvGrpSpPr>
          <p:nvPr/>
        </p:nvGrpSpPr>
        <p:grpSpPr bwMode="auto">
          <a:xfrm>
            <a:off x="6324600" y="3937000"/>
            <a:ext cx="914400" cy="1066800"/>
            <a:chOff x="76200" y="27140"/>
            <a:chExt cx="914400" cy="1066800"/>
          </a:xfrm>
        </p:grpSpPr>
        <p:sp>
          <p:nvSpPr>
            <p:cNvPr id="133" name="직사각형 132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데이터 모델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DB </a:t>
              </a:r>
              <a:r>
                <a:rPr lang="ko-KR" altLang="en-US" sz="800" dirty="0"/>
                <a:t>최적화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SQL</a:t>
              </a:r>
              <a:endParaRPr lang="ko-KR" altLang="en-US" sz="800" dirty="0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데이터 모델링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501" name="그룹 114"/>
          <p:cNvGrpSpPr>
            <a:grpSpLocks/>
          </p:cNvGrpSpPr>
          <p:nvPr/>
        </p:nvGrpSpPr>
        <p:grpSpPr bwMode="auto">
          <a:xfrm>
            <a:off x="6324600" y="2795588"/>
            <a:ext cx="914400" cy="1066800"/>
            <a:chOff x="76200" y="27140"/>
            <a:chExt cx="914400" cy="1066800"/>
          </a:xfrm>
        </p:grpSpPr>
        <p:sp>
          <p:nvSpPr>
            <p:cNvPr id="136" name="직사각형 135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오라클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MySQL</a:t>
              </a:r>
            </a:p>
            <a:p>
              <a:pPr>
                <a:defRPr/>
              </a:pPr>
              <a:r>
                <a:rPr lang="en-US" altLang="ko-KR" sz="800" dirty="0"/>
                <a:t>MS-SQL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RDBMS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502" name="그룹 117"/>
          <p:cNvGrpSpPr>
            <a:grpSpLocks/>
          </p:cNvGrpSpPr>
          <p:nvPr/>
        </p:nvGrpSpPr>
        <p:grpSpPr bwMode="auto">
          <a:xfrm>
            <a:off x="6324600" y="5078413"/>
            <a:ext cx="914400" cy="1066800"/>
            <a:chOff x="76200" y="27140"/>
            <a:chExt cx="914400" cy="1066800"/>
          </a:xfrm>
        </p:grpSpPr>
        <p:sp>
          <p:nvSpPr>
            <p:cNvPr id="139" name="직사각형 138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Neo4J</a:t>
              </a:r>
            </a:p>
            <a:p>
              <a:pPr>
                <a:defRPr/>
              </a:pPr>
              <a:r>
                <a:rPr lang="en-US" altLang="ko-KR" sz="800" dirty="0"/>
                <a:t>Mongo DB</a:t>
              </a:r>
            </a:p>
            <a:p>
              <a:pPr>
                <a:defRPr/>
              </a:pPr>
              <a:r>
                <a:rPr lang="en-US" altLang="ko-KR" sz="800" dirty="0" err="1"/>
                <a:t>HBase</a:t>
              </a:r>
              <a:endParaRPr lang="ko-KR" altLang="en-US" sz="8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NoSQL</a:t>
              </a: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DB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503" name="그룹 123"/>
          <p:cNvGrpSpPr>
            <a:grpSpLocks/>
          </p:cNvGrpSpPr>
          <p:nvPr/>
        </p:nvGrpSpPr>
        <p:grpSpPr bwMode="auto">
          <a:xfrm>
            <a:off x="7640638" y="3373438"/>
            <a:ext cx="914400" cy="1066800"/>
            <a:chOff x="76200" y="27140"/>
            <a:chExt cx="914400" cy="1066800"/>
          </a:xfrm>
        </p:grpSpPr>
        <p:sp>
          <p:nvSpPr>
            <p:cNvPr id="142" name="직사각형 141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워크플로우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BPM</a:t>
              </a:r>
            </a:p>
            <a:p>
              <a:pPr>
                <a:defRPr/>
              </a:pPr>
              <a:r>
                <a:rPr lang="ko-KR" altLang="en-US" sz="800" dirty="0"/>
                <a:t>비즈니스 룰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CEP</a:t>
              </a: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비즈니스 기술</a:t>
              </a:r>
            </a:p>
          </p:txBody>
        </p:sp>
      </p:grpSp>
      <p:grpSp>
        <p:nvGrpSpPr>
          <p:cNvPr id="20504" name="그룹 126"/>
          <p:cNvGrpSpPr>
            <a:grpSpLocks/>
          </p:cNvGrpSpPr>
          <p:nvPr/>
        </p:nvGrpSpPr>
        <p:grpSpPr bwMode="auto">
          <a:xfrm>
            <a:off x="7640638" y="2254250"/>
            <a:ext cx="914400" cy="1066800"/>
            <a:chOff x="76200" y="27140"/>
            <a:chExt cx="914400" cy="1066800"/>
          </a:xfrm>
        </p:grpSpPr>
        <p:sp>
          <p:nvSpPr>
            <p:cNvPr id="145" name="직사각형 144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Fit / Selenium</a:t>
              </a:r>
            </a:p>
            <a:p>
              <a:pPr>
                <a:defRPr/>
              </a:pPr>
              <a:r>
                <a:rPr lang="en-US" altLang="ko-KR" sz="800" dirty="0" err="1"/>
                <a:t>JMeter</a:t>
              </a:r>
              <a:endParaRPr lang="ko-KR" altLang="en-US" sz="800" dirty="0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기능 테스트</a:t>
              </a:r>
            </a:p>
          </p:txBody>
        </p:sp>
      </p:grpSp>
      <p:grpSp>
        <p:nvGrpSpPr>
          <p:cNvPr id="20505" name="그룹 129"/>
          <p:cNvGrpSpPr>
            <a:grpSpLocks/>
          </p:cNvGrpSpPr>
          <p:nvPr/>
        </p:nvGrpSpPr>
        <p:grpSpPr bwMode="auto">
          <a:xfrm>
            <a:off x="7640638" y="4492625"/>
            <a:ext cx="914400" cy="1066800"/>
            <a:chOff x="76200" y="27140"/>
            <a:chExt cx="914400" cy="1066800"/>
          </a:xfrm>
        </p:grpSpPr>
        <p:sp>
          <p:nvSpPr>
            <p:cNvPr id="148" name="직사각형 147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Maven</a:t>
              </a:r>
            </a:p>
            <a:p>
              <a:pPr>
                <a:defRPr/>
              </a:pPr>
              <a:r>
                <a:rPr lang="en-US" altLang="ko-KR" sz="800" dirty="0"/>
                <a:t>Nexus</a:t>
              </a:r>
            </a:p>
            <a:p>
              <a:pPr>
                <a:defRPr/>
              </a:pPr>
              <a:r>
                <a:rPr lang="en-US" altLang="ko-KR" sz="800" dirty="0"/>
                <a:t>Jenkins (CI)</a:t>
              </a:r>
              <a:endParaRPr lang="ko-KR" altLang="en-US" sz="800" dirty="0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빌드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자동화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506" name="그룹 132"/>
          <p:cNvGrpSpPr>
            <a:grpSpLocks/>
          </p:cNvGrpSpPr>
          <p:nvPr/>
        </p:nvGrpSpPr>
        <p:grpSpPr bwMode="auto">
          <a:xfrm>
            <a:off x="7640638" y="5611813"/>
            <a:ext cx="914400" cy="1066800"/>
            <a:chOff x="76200" y="27140"/>
            <a:chExt cx="914400" cy="1066800"/>
          </a:xfrm>
        </p:grpSpPr>
        <p:sp>
          <p:nvSpPr>
            <p:cNvPr id="151" name="직사각형 15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코드 규약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취약점 분석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의존성 분석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스타일 체크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코드 집단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39528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직무 유형별 필수 기술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50292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533" name="TextBox 3"/>
          <p:cNvSpPr txBox="1">
            <a:spLocks noChangeArrowheads="1"/>
          </p:cNvSpPr>
          <p:nvPr/>
        </p:nvSpPr>
        <p:spPr bwMode="auto">
          <a:xfrm>
            <a:off x="3316288" y="1817688"/>
            <a:ext cx="2559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pPr algn="ctr"/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Mobile developer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534" name="그룹 11"/>
          <p:cNvGrpSpPr>
            <a:grpSpLocks/>
          </p:cNvGrpSpPr>
          <p:nvPr/>
        </p:nvGrpSpPr>
        <p:grpSpPr bwMode="auto">
          <a:xfrm>
            <a:off x="871538" y="2919413"/>
            <a:ext cx="914400" cy="1066800"/>
            <a:chOff x="76200" y="27140"/>
            <a:chExt cx="914400" cy="1066800"/>
          </a:xfrm>
        </p:grpSpPr>
        <p:sp>
          <p:nvSpPr>
            <p:cNvPr id="81" name="직사각형 8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Java</a:t>
              </a:r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java</a:t>
              </a:r>
              <a:endParaRPr lang="ko-KR" altLang="en-US" sz="8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35" name="그룹 24"/>
          <p:cNvGrpSpPr>
            <a:grpSpLocks/>
          </p:cNvGrpSpPr>
          <p:nvPr/>
        </p:nvGrpSpPr>
        <p:grpSpPr bwMode="auto">
          <a:xfrm>
            <a:off x="871538" y="4648200"/>
            <a:ext cx="914400" cy="1066800"/>
            <a:chOff x="76200" y="27140"/>
            <a:chExt cx="914400" cy="1066800"/>
          </a:xfrm>
        </p:grpSpPr>
        <p:sp>
          <p:nvSpPr>
            <p:cNvPr id="90" name="직사각형 8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C/C++</a:t>
              </a:r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C++</a:t>
              </a:r>
              <a:endParaRPr lang="ko-KR" altLang="en-US" sz="8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 / C++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36" name="그룹 39"/>
          <p:cNvGrpSpPr>
            <a:grpSpLocks/>
          </p:cNvGrpSpPr>
          <p:nvPr/>
        </p:nvGrpSpPr>
        <p:grpSpPr bwMode="auto">
          <a:xfrm>
            <a:off x="2209800" y="2919413"/>
            <a:ext cx="914400" cy="1066800"/>
            <a:chOff x="76200" y="27140"/>
            <a:chExt cx="914400" cy="1066800"/>
          </a:xfrm>
        </p:grpSpPr>
        <p:sp>
          <p:nvSpPr>
            <p:cNvPr id="97" name="직사각형 9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UML</a:t>
              </a:r>
            </a:p>
            <a:p>
              <a:pPr>
                <a:defRPr/>
              </a:pPr>
              <a:r>
                <a:rPr lang="en-US" altLang="ko-KR" sz="800" dirty="0"/>
                <a:t>EA </a:t>
              </a:r>
            </a:p>
            <a:p>
              <a:pPr>
                <a:defRPr/>
              </a:pPr>
              <a:r>
                <a:rPr lang="en-US" altLang="ko-KR" sz="800" dirty="0"/>
                <a:t>RSA</a:t>
              </a:r>
            </a:p>
            <a:p>
              <a:pPr>
                <a:defRPr/>
              </a:pPr>
              <a:r>
                <a:rPr lang="en-US" altLang="ko-KR" sz="800" dirty="0"/>
                <a:t>DDD</a:t>
              </a:r>
              <a:endParaRPr lang="ko-KR" altLang="en-US" sz="80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객체모델링</a:t>
              </a:r>
            </a:p>
          </p:txBody>
        </p:sp>
      </p:grpSp>
      <p:grpSp>
        <p:nvGrpSpPr>
          <p:cNvPr id="22537" name="그룹 42"/>
          <p:cNvGrpSpPr>
            <a:grpSpLocks/>
          </p:cNvGrpSpPr>
          <p:nvPr/>
        </p:nvGrpSpPr>
        <p:grpSpPr bwMode="auto">
          <a:xfrm>
            <a:off x="2209800" y="4648200"/>
            <a:ext cx="914400" cy="1066800"/>
            <a:chOff x="76200" y="27140"/>
            <a:chExt cx="914400" cy="1066800"/>
          </a:xfrm>
        </p:grpSpPr>
        <p:sp>
          <p:nvSpPr>
            <p:cNvPr id="100" name="직사각형 9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Stack, Queue</a:t>
              </a:r>
            </a:p>
            <a:p>
              <a:pPr>
                <a:defRPr/>
              </a:pPr>
              <a:r>
                <a:rPr lang="ko-KR" altLang="en-US" sz="800" dirty="0" err="1"/>
                <a:t>문자셋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표현식</a:t>
              </a:r>
              <a:endParaRPr lang="ko-KR" altLang="en-US" sz="8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자료구조</a:t>
              </a:r>
            </a:p>
          </p:txBody>
        </p:sp>
      </p:grpSp>
      <p:grpSp>
        <p:nvGrpSpPr>
          <p:cNvPr id="22538" name="그룹 45"/>
          <p:cNvGrpSpPr>
            <a:grpSpLocks/>
          </p:cNvGrpSpPr>
          <p:nvPr/>
        </p:nvGrpSpPr>
        <p:grpSpPr bwMode="auto">
          <a:xfrm>
            <a:off x="3468688" y="3786188"/>
            <a:ext cx="914400" cy="1066800"/>
            <a:chOff x="76200" y="27140"/>
            <a:chExt cx="914400" cy="1066800"/>
          </a:xfrm>
        </p:grpSpPr>
        <p:sp>
          <p:nvSpPr>
            <p:cNvPr id="103" name="직사각형 10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Linux OS</a:t>
              </a:r>
            </a:p>
            <a:p>
              <a:pPr>
                <a:defRPr/>
              </a:pPr>
              <a:r>
                <a:rPr lang="ko-KR" altLang="en-US" sz="800" dirty="0"/>
                <a:t>시스템 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프로그래밍</a:t>
              </a:r>
              <a:endParaRPr lang="en-US" altLang="ko-KR" sz="8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플랫폼</a:t>
              </a: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/</a:t>
              </a: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리눅스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39" name="그룹 81"/>
          <p:cNvGrpSpPr>
            <a:grpSpLocks/>
          </p:cNvGrpSpPr>
          <p:nvPr/>
        </p:nvGrpSpPr>
        <p:grpSpPr bwMode="auto">
          <a:xfrm>
            <a:off x="4727575" y="4648200"/>
            <a:ext cx="914400" cy="1066800"/>
            <a:chOff x="76200" y="27140"/>
            <a:chExt cx="914400" cy="1066800"/>
          </a:xfrm>
        </p:grpSpPr>
        <p:sp>
          <p:nvSpPr>
            <p:cNvPr id="106" name="직사각형 10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Objective c</a:t>
              </a:r>
            </a:p>
            <a:p>
              <a:pPr>
                <a:defRPr/>
              </a:pPr>
              <a:r>
                <a:rPr lang="en-US" altLang="ko-KR" sz="800" dirty="0"/>
                <a:t>Mac OS / </a:t>
              </a:r>
              <a:r>
                <a:rPr lang="en-US" altLang="ko-KR" sz="800" dirty="0" err="1"/>
                <a:t>iOS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Cocoa touch</a:t>
              </a:r>
            </a:p>
            <a:p>
              <a:pPr>
                <a:defRPr/>
              </a:pPr>
              <a:r>
                <a:rPr lang="ko-KR" altLang="en-US" sz="800" dirty="0"/>
                <a:t>디버깅</a:t>
              </a:r>
              <a:endParaRPr lang="en-US" altLang="ko-KR" sz="800" dirty="0"/>
            </a:p>
            <a:p>
              <a:pPr>
                <a:defRPr/>
              </a:pPr>
              <a:endParaRPr lang="ko-KR" altLang="en-US" sz="8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iOS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40" name="그룹 84"/>
          <p:cNvGrpSpPr>
            <a:grpSpLocks/>
          </p:cNvGrpSpPr>
          <p:nvPr/>
        </p:nvGrpSpPr>
        <p:grpSpPr bwMode="auto">
          <a:xfrm>
            <a:off x="4727575" y="2919413"/>
            <a:ext cx="914400" cy="1066800"/>
            <a:chOff x="76200" y="27140"/>
            <a:chExt cx="914400" cy="1066800"/>
          </a:xfrm>
        </p:grpSpPr>
        <p:sp>
          <p:nvSpPr>
            <p:cNvPr id="109" name="직사각형 108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Android OS</a:t>
              </a:r>
              <a:endParaRPr lang="ko-KR" altLang="en-US" sz="8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안드로이드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41" name="그룹 102"/>
          <p:cNvGrpSpPr>
            <a:grpSpLocks/>
          </p:cNvGrpSpPr>
          <p:nvPr/>
        </p:nvGrpSpPr>
        <p:grpSpPr bwMode="auto">
          <a:xfrm>
            <a:off x="6242050" y="3886200"/>
            <a:ext cx="914400" cy="1066800"/>
            <a:chOff x="76200" y="27140"/>
            <a:chExt cx="914400" cy="1066800"/>
          </a:xfrm>
        </p:grpSpPr>
        <p:sp>
          <p:nvSpPr>
            <p:cNvPr id="112" name="직사각형 111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데이터 모델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DB </a:t>
              </a:r>
              <a:r>
                <a:rPr lang="ko-KR" altLang="en-US" sz="800" dirty="0"/>
                <a:t>최적화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SQL</a:t>
              </a:r>
              <a:endParaRPr lang="ko-KR" altLang="en-US" sz="8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데이터 모델링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42" name="그룹 114"/>
          <p:cNvGrpSpPr>
            <a:grpSpLocks/>
          </p:cNvGrpSpPr>
          <p:nvPr/>
        </p:nvGrpSpPr>
        <p:grpSpPr bwMode="auto">
          <a:xfrm>
            <a:off x="6242050" y="2560638"/>
            <a:ext cx="914400" cy="1066800"/>
            <a:chOff x="76200" y="27140"/>
            <a:chExt cx="914400" cy="1066800"/>
          </a:xfrm>
        </p:grpSpPr>
        <p:sp>
          <p:nvSpPr>
            <p:cNvPr id="115" name="직사각형 11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오라클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MySQL</a:t>
              </a:r>
            </a:p>
            <a:p>
              <a:pPr>
                <a:defRPr/>
              </a:pPr>
              <a:r>
                <a:rPr lang="en-US" altLang="ko-KR" sz="800" dirty="0"/>
                <a:t>MS-SQL</a:t>
              </a:r>
              <a:endParaRPr lang="ko-KR" altLang="en-US" sz="8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RDBMS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43" name="그룹 117"/>
          <p:cNvGrpSpPr>
            <a:grpSpLocks/>
          </p:cNvGrpSpPr>
          <p:nvPr/>
        </p:nvGrpSpPr>
        <p:grpSpPr bwMode="auto">
          <a:xfrm>
            <a:off x="6242050" y="5256213"/>
            <a:ext cx="914400" cy="1066800"/>
            <a:chOff x="76200" y="27140"/>
            <a:chExt cx="914400" cy="1066800"/>
          </a:xfrm>
        </p:grpSpPr>
        <p:sp>
          <p:nvSpPr>
            <p:cNvPr id="118" name="직사각형 117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Neo4J</a:t>
              </a:r>
            </a:p>
            <a:p>
              <a:pPr>
                <a:defRPr/>
              </a:pPr>
              <a:r>
                <a:rPr lang="en-US" altLang="ko-KR" sz="800" dirty="0"/>
                <a:t>Mongo DB</a:t>
              </a:r>
            </a:p>
            <a:p>
              <a:pPr>
                <a:defRPr/>
              </a:pPr>
              <a:r>
                <a:rPr lang="en-US" altLang="ko-KR" sz="800" dirty="0" err="1"/>
                <a:t>HBase</a:t>
              </a:r>
              <a:endParaRPr lang="ko-KR" altLang="en-US" sz="800" dirty="0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NoSQL</a:t>
              </a: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DB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2544" name="그룹 168"/>
          <p:cNvGrpSpPr>
            <a:grpSpLocks/>
          </p:cNvGrpSpPr>
          <p:nvPr/>
        </p:nvGrpSpPr>
        <p:grpSpPr bwMode="auto">
          <a:xfrm>
            <a:off x="7500938" y="2914650"/>
            <a:ext cx="914400" cy="1066800"/>
            <a:chOff x="76200" y="27140"/>
            <a:chExt cx="914400" cy="1066800"/>
          </a:xfrm>
        </p:grpSpPr>
        <p:sp>
          <p:nvSpPr>
            <p:cNvPr id="121" name="직사각형 12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논리적인 사고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추론과 토론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논리적인 글쓰기</a:t>
              </a:r>
              <a:endParaRPr lang="en-US" altLang="ko-KR" sz="7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논리</a:t>
              </a:r>
            </a:p>
          </p:txBody>
        </p:sp>
      </p:grpSp>
      <p:grpSp>
        <p:nvGrpSpPr>
          <p:cNvPr id="22545" name="그룹 171"/>
          <p:cNvGrpSpPr>
            <a:grpSpLocks/>
          </p:cNvGrpSpPr>
          <p:nvPr/>
        </p:nvGrpSpPr>
        <p:grpSpPr bwMode="auto">
          <a:xfrm>
            <a:off x="7500938" y="4648200"/>
            <a:ext cx="914400" cy="1066800"/>
            <a:chOff x="76200" y="27140"/>
            <a:chExt cx="914400" cy="1066800"/>
          </a:xfrm>
        </p:grpSpPr>
        <p:sp>
          <p:nvSpPr>
            <p:cNvPr id="124" name="직사각형 12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프리젠테이션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기술문서작성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아이디어시각화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시나리오구성</a:t>
              </a: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표현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39528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직무 유형별 필수 기술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50292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557" name="TextBox 3"/>
          <p:cNvSpPr txBox="1">
            <a:spLocks noChangeArrowheads="1"/>
          </p:cNvSpPr>
          <p:nvPr/>
        </p:nvSpPr>
        <p:spPr bwMode="auto">
          <a:xfrm>
            <a:off x="3117850" y="1817688"/>
            <a:ext cx="2955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pPr algn="ctr"/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DataBase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specialist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3558" name="그룹 102"/>
          <p:cNvGrpSpPr>
            <a:grpSpLocks/>
          </p:cNvGrpSpPr>
          <p:nvPr/>
        </p:nvGrpSpPr>
        <p:grpSpPr bwMode="auto">
          <a:xfrm>
            <a:off x="1346200" y="2609850"/>
            <a:ext cx="914400" cy="1066800"/>
            <a:chOff x="76200" y="27140"/>
            <a:chExt cx="914400" cy="1066800"/>
          </a:xfrm>
        </p:grpSpPr>
        <p:sp>
          <p:nvSpPr>
            <p:cNvPr id="81" name="직사각형 8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데이터 모델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DB </a:t>
              </a:r>
              <a:r>
                <a:rPr lang="ko-KR" altLang="en-US" sz="800" dirty="0"/>
                <a:t>최적화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SQL</a:t>
              </a:r>
              <a:endParaRPr lang="ko-KR" altLang="en-US" sz="8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데이터 모델링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559" name="그룹 105"/>
          <p:cNvGrpSpPr>
            <a:grpSpLocks/>
          </p:cNvGrpSpPr>
          <p:nvPr/>
        </p:nvGrpSpPr>
        <p:grpSpPr bwMode="auto">
          <a:xfrm>
            <a:off x="4140200" y="3143250"/>
            <a:ext cx="914400" cy="1066800"/>
            <a:chOff x="76200" y="27140"/>
            <a:chExt cx="914400" cy="1066800"/>
          </a:xfrm>
        </p:grpSpPr>
        <p:sp>
          <p:nvSpPr>
            <p:cNvPr id="90" name="직사각형 8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빅데이터</a:t>
              </a:r>
              <a:r>
                <a:rPr lang="ko-KR" altLang="en-US" sz="800" dirty="0"/>
                <a:t> 개요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빅데이터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사례연구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빅데이터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560" name="그룹 114"/>
          <p:cNvGrpSpPr>
            <a:grpSpLocks/>
          </p:cNvGrpSpPr>
          <p:nvPr/>
        </p:nvGrpSpPr>
        <p:grpSpPr bwMode="auto">
          <a:xfrm>
            <a:off x="1346200" y="3933825"/>
            <a:ext cx="914400" cy="1066800"/>
            <a:chOff x="76200" y="27140"/>
            <a:chExt cx="914400" cy="1066800"/>
          </a:xfrm>
        </p:grpSpPr>
        <p:sp>
          <p:nvSpPr>
            <p:cNvPr id="97" name="직사각형 96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오라클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MySQL</a:t>
              </a:r>
            </a:p>
            <a:p>
              <a:pPr>
                <a:defRPr/>
              </a:pPr>
              <a:r>
                <a:rPr lang="en-US" altLang="ko-KR" sz="800" dirty="0"/>
                <a:t>MS-SQL</a:t>
              </a:r>
              <a:endParaRPr lang="ko-KR" altLang="en-US" sz="80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RDBMS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561" name="그룹 117"/>
          <p:cNvGrpSpPr>
            <a:grpSpLocks/>
          </p:cNvGrpSpPr>
          <p:nvPr/>
        </p:nvGrpSpPr>
        <p:grpSpPr bwMode="auto">
          <a:xfrm>
            <a:off x="1346200" y="5257800"/>
            <a:ext cx="914400" cy="1066800"/>
            <a:chOff x="76200" y="27140"/>
            <a:chExt cx="914400" cy="1066800"/>
          </a:xfrm>
        </p:grpSpPr>
        <p:sp>
          <p:nvSpPr>
            <p:cNvPr id="100" name="직사각형 9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Neo4J</a:t>
              </a:r>
            </a:p>
            <a:p>
              <a:pPr>
                <a:defRPr/>
              </a:pPr>
              <a:r>
                <a:rPr lang="en-US" altLang="ko-KR" sz="800" dirty="0"/>
                <a:t>Mongo DB</a:t>
              </a:r>
            </a:p>
            <a:p>
              <a:pPr>
                <a:defRPr/>
              </a:pPr>
              <a:r>
                <a:rPr lang="en-US" altLang="ko-KR" sz="800" dirty="0" err="1"/>
                <a:t>HBase</a:t>
              </a:r>
              <a:endParaRPr lang="ko-KR" altLang="en-US" sz="8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NoSQL</a:t>
              </a: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DB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562" name="그룹 120"/>
          <p:cNvGrpSpPr>
            <a:grpSpLocks/>
          </p:cNvGrpSpPr>
          <p:nvPr/>
        </p:nvGrpSpPr>
        <p:grpSpPr bwMode="auto">
          <a:xfrm>
            <a:off x="4140200" y="4632325"/>
            <a:ext cx="914400" cy="1066800"/>
            <a:chOff x="76200" y="27140"/>
            <a:chExt cx="914400" cy="1066800"/>
          </a:xfrm>
        </p:grpSpPr>
        <p:sp>
          <p:nvSpPr>
            <p:cNvPr id="103" name="직사각형 102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Hadoop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MapReduceR</a:t>
              </a:r>
              <a:endParaRPr lang="ko-KR" altLang="en-US" sz="8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빅데이터분석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3563" name="그룹 168"/>
          <p:cNvGrpSpPr>
            <a:grpSpLocks/>
          </p:cNvGrpSpPr>
          <p:nvPr/>
        </p:nvGrpSpPr>
        <p:grpSpPr bwMode="auto">
          <a:xfrm>
            <a:off x="6931025" y="3729038"/>
            <a:ext cx="914400" cy="1066800"/>
            <a:chOff x="76200" y="27140"/>
            <a:chExt cx="914400" cy="1066800"/>
          </a:xfrm>
        </p:grpSpPr>
        <p:sp>
          <p:nvSpPr>
            <p:cNvPr id="106" name="직사각형 105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논리적인 사고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추론과 토론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논리적인 글쓰기</a:t>
              </a:r>
              <a:endParaRPr lang="en-US" altLang="ko-KR" sz="7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논리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28765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직장의 종류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50292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458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57165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1905000"/>
            <a:ext cx="22891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25400"/>
            <a:ext cx="91821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50068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엔지니어란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네트워크 엔지니어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85812" y="3620511"/>
            <a:ext cx="7620000" cy="106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전산망과 관련된 각종 하드웨어 및 소프트웨어 등에 관한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네트워크시스템의 분석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설계 및 구축에 관한 업무를 담당한다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799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네트워크 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8356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엔지니어가 하는 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85812" y="3328123"/>
            <a:ext cx="7900988" cy="164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공공기관 및 기업 등 네트워크 장비를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세팅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유지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보수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전체적인 네트워크 시스템의 구조를 분석하고 문제점 및 개선책 마련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고장 시 네트워크 관리자와 더불어 원인파악 및 복구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85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>
          <a:xfrm>
            <a:off x="3810000" y="685800"/>
            <a:ext cx="3581400" cy="554038"/>
          </a:xfrm>
        </p:spPr>
        <p:txBody>
          <a:bodyPr/>
          <a:lstStyle/>
          <a:p>
            <a:pPr>
              <a:defRPr/>
            </a:pPr>
            <a:r>
              <a:rPr smtClean="0"/>
              <a:t>목 차</a:t>
            </a:r>
            <a:endParaRPr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>
          <a:xfrm>
            <a:off x="2119313" y="1565275"/>
            <a:ext cx="2908300" cy="310197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IT </a:t>
            </a:r>
            <a:r>
              <a:rPr dirty="0"/>
              <a:t>업계분류</a:t>
            </a:r>
            <a:endParaRPr lang="en-US" altLang="ko-KR" dirty="0"/>
          </a:p>
          <a:p>
            <a:pPr>
              <a:defRPr/>
            </a:pPr>
            <a:r>
              <a:rPr dirty="0"/>
              <a:t>프로그래머</a:t>
            </a:r>
            <a:endParaRPr lang="en-US" altLang="ko-KR" dirty="0"/>
          </a:p>
          <a:p>
            <a:pPr>
              <a:defRPr/>
            </a:pPr>
            <a:r>
              <a:rPr dirty="0"/>
              <a:t>네트워크 엔지니어</a:t>
            </a:r>
            <a:endParaRPr lang="en-US" altLang="ko-KR" dirty="0"/>
          </a:p>
          <a:p>
            <a:pPr>
              <a:defRPr/>
            </a:pPr>
            <a:r>
              <a:rPr dirty="0"/>
              <a:t>시스템 엔지니어</a:t>
            </a:r>
            <a:endParaRPr lang="en-US" altLang="ko-KR" dirty="0"/>
          </a:p>
        </p:txBody>
      </p:sp>
      <p:grpSp>
        <p:nvGrpSpPr>
          <p:cNvPr id="8196" name="그룹 53"/>
          <p:cNvGrpSpPr>
            <a:grpSpLocks/>
          </p:cNvGrpSpPr>
          <p:nvPr/>
        </p:nvGrpSpPr>
        <p:grpSpPr bwMode="auto">
          <a:xfrm>
            <a:off x="1371600" y="1804987"/>
            <a:ext cx="636588" cy="639763"/>
            <a:chOff x="5241032" y="1943553"/>
            <a:chExt cx="489390" cy="489389"/>
          </a:xfrm>
        </p:grpSpPr>
        <p:pic>
          <p:nvPicPr>
            <p:cNvPr id="8216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1943553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 bwMode="auto">
            <a:xfrm>
              <a:off x="5367956" y="2009129"/>
              <a:ext cx="269714" cy="3995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az-Cyrl-AZ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І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8197" name="그룹 56"/>
          <p:cNvGrpSpPr>
            <a:grpSpLocks/>
          </p:cNvGrpSpPr>
          <p:nvPr/>
        </p:nvGrpSpPr>
        <p:grpSpPr bwMode="auto">
          <a:xfrm>
            <a:off x="1371600" y="2562225"/>
            <a:ext cx="636588" cy="636587"/>
            <a:chOff x="5241032" y="2445076"/>
            <a:chExt cx="489390" cy="489389"/>
          </a:xfrm>
        </p:grpSpPr>
        <p:pic>
          <p:nvPicPr>
            <p:cNvPr id="8214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2445076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5302053" y="2514640"/>
              <a:ext cx="392976" cy="3563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az-Cyrl-AZ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Ⅱ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8198" name="그룹 59"/>
          <p:cNvGrpSpPr>
            <a:grpSpLocks/>
          </p:cNvGrpSpPr>
          <p:nvPr/>
        </p:nvGrpSpPr>
        <p:grpSpPr bwMode="auto">
          <a:xfrm>
            <a:off x="1371600" y="3330575"/>
            <a:ext cx="636588" cy="638175"/>
            <a:chOff x="5241032" y="2946599"/>
            <a:chExt cx="489390" cy="489389"/>
          </a:xfrm>
        </p:grpSpPr>
        <p:pic>
          <p:nvPicPr>
            <p:cNvPr id="8212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2946599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 bwMode="auto">
            <a:xfrm>
              <a:off x="5308156" y="3015990"/>
              <a:ext cx="338057" cy="307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az-Cyrl-AZ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Ⅲ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8199" name="그룹 62"/>
          <p:cNvGrpSpPr>
            <a:grpSpLocks/>
          </p:cNvGrpSpPr>
          <p:nvPr/>
        </p:nvGrpSpPr>
        <p:grpSpPr bwMode="auto">
          <a:xfrm>
            <a:off x="1371600" y="4087812"/>
            <a:ext cx="638175" cy="636588"/>
            <a:chOff x="5241032" y="3448122"/>
            <a:chExt cx="489390" cy="489389"/>
          </a:xfrm>
        </p:grpSpPr>
        <p:pic>
          <p:nvPicPr>
            <p:cNvPr id="8210" name="그림 18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3448122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 bwMode="auto">
            <a:xfrm>
              <a:off x="5311641" y="3537213"/>
              <a:ext cx="338434" cy="3075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az-Cyrl-AZ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Ⅳ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8200" name="그룹 65"/>
          <p:cNvGrpSpPr>
            <a:grpSpLocks/>
          </p:cNvGrpSpPr>
          <p:nvPr/>
        </p:nvGrpSpPr>
        <p:grpSpPr bwMode="auto">
          <a:xfrm>
            <a:off x="5257800" y="1808162"/>
            <a:ext cx="636588" cy="636588"/>
            <a:chOff x="5241032" y="3949645"/>
            <a:chExt cx="489390" cy="489389"/>
          </a:xfrm>
        </p:grpSpPr>
        <p:pic>
          <p:nvPicPr>
            <p:cNvPr id="8208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3949645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311817" y="4033854"/>
              <a:ext cx="339278" cy="3075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az-Cyrl-AZ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Ⅴ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8201" name="그룹 65"/>
          <p:cNvGrpSpPr>
            <a:grpSpLocks/>
          </p:cNvGrpSpPr>
          <p:nvPr/>
        </p:nvGrpSpPr>
        <p:grpSpPr bwMode="auto">
          <a:xfrm>
            <a:off x="5257800" y="2562225"/>
            <a:ext cx="636588" cy="636587"/>
            <a:chOff x="5241032" y="3949645"/>
            <a:chExt cx="489390" cy="489389"/>
          </a:xfrm>
        </p:grpSpPr>
        <p:pic>
          <p:nvPicPr>
            <p:cNvPr id="8206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3949645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 bwMode="auto">
            <a:xfrm>
              <a:off x="5311817" y="4033854"/>
              <a:ext cx="339278" cy="3075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Ⅵ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8202" name="그룹 65"/>
          <p:cNvGrpSpPr>
            <a:grpSpLocks/>
          </p:cNvGrpSpPr>
          <p:nvPr/>
        </p:nvGrpSpPr>
        <p:grpSpPr bwMode="auto">
          <a:xfrm>
            <a:off x="5257800" y="3332162"/>
            <a:ext cx="636588" cy="636588"/>
            <a:chOff x="5241032" y="3949645"/>
            <a:chExt cx="489390" cy="489389"/>
          </a:xfrm>
        </p:grpSpPr>
        <p:pic>
          <p:nvPicPr>
            <p:cNvPr id="8204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3949645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 bwMode="auto">
            <a:xfrm>
              <a:off x="5311817" y="4033854"/>
              <a:ext cx="339278" cy="3075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Ⅶ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sp>
        <p:nvSpPr>
          <p:cNvPr id="8203" name="텍스트 개체 틀 32"/>
          <p:cNvSpPr txBox="1">
            <a:spLocks/>
          </p:cNvSpPr>
          <p:nvPr/>
        </p:nvSpPr>
        <p:spPr bwMode="auto">
          <a:xfrm>
            <a:off x="6000750" y="1599994"/>
            <a:ext cx="2908300" cy="310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marL="188913" indent="-188913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363538" indent="-160338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566738" indent="-160338" latinLnBrk="1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725488" indent="-158750" latinLnBrk="1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900113" indent="-160338" latinLnBrk="1">
              <a:spcBef>
                <a:spcPct val="20000"/>
              </a:spcBef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1357313" indent="-160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1814513" indent="-160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2271713" indent="-160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2728913" indent="-160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>
              <a:lnSpc>
                <a:spcPct val="21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solidFill>
                  <a:srgbClr val="00297A"/>
                </a:solidFill>
                <a:latin typeface="HY견고딕" panose="02030600000101010101" pitchFamily="18" charset="-127"/>
              </a:rPr>
              <a:t>데이터베이스 관리자</a:t>
            </a:r>
          </a:p>
          <a:p>
            <a:pPr>
              <a:lnSpc>
                <a:spcPct val="21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 err="1">
                <a:solidFill>
                  <a:srgbClr val="00297A"/>
                </a:solidFill>
                <a:latin typeface="HY견고딕" panose="02030600000101010101" pitchFamily="18" charset="-127"/>
              </a:rPr>
              <a:t>빅데이터</a:t>
            </a:r>
            <a:r>
              <a:rPr lang="ko-KR" altLang="en-US" sz="2400" dirty="0">
                <a:solidFill>
                  <a:srgbClr val="00297A"/>
                </a:solidFill>
                <a:latin typeface="HY견고딕" panose="02030600000101010101" pitchFamily="18" charset="-127"/>
              </a:rPr>
              <a:t> 관리자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solidFill>
                  <a:srgbClr val="00297A"/>
                </a:solidFill>
                <a:latin typeface="HY견고딕" panose="02030600000101010101" pitchFamily="18" charset="-127"/>
              </a:rPr>
              <a:t>정보보안 </a:t>
            </a:r>
            <a:r>
              <a:rPr lang="ko-KR" altLang="en-US" sz="2400" dirty="0" smtClean="0">
                <a:solidFill>
                  <a:srgbClr val="00297A"/>
                </a:solidFill>
                <a:latin typeface="HY견고딕" panose="02030600000101010101" pitchFamily="18" charset="-127"/>
              </a:rPr>
              <a:t>전문가</a:t>
            </a:r>
            <a:endParaRPr lang="en-US" altLang="ko-KR" sz="2400" dirty="0" smtClean="0">
              <a:solidFill>
                <a:srgbClr val="00297A"/>
              </a:solidFill>
              <a:latin typeface="HY견고딕" panose="0203060000010101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solidFill>
                  <a:srgbClr val="00297A"/>
                </a:solidFill>
                <a:latin typeface="HY견고딕" panose="02030600000101010101" pitchFamily="18" charset="-127"/>
              </a:rPr>
              <a:t>Q &amp; A</a:t>
            </a:r>
            <a:endParaRPr lang="ko-KR" altLang="en-US" sz="2400" dirty="0">
              <a:solidFill>
                <a:srgbClr val="00297A"/>
              </a:solidFill>
              <a:latin typeface="HY견고딕" panose="02030600000101010101" pitchFamily="18" charset="-127"/>
            </a:endParaRPr>
          </a:p>
        </p:txBody>
      </p:sp>
      <p:grpSp>
        <p:nvGrpSpPr>
          <p:cNvPr id="26" name="그룹 65"/>
          <p:cNvGrpSpPr>
            <a:grpSpLocks/>
          </p:cNvGrpSpPr>
          <p:nvPr/>
        </p:nvGrpSpPr>
        <p:grpSpPr bwMode="auto">
          <a:xfrm>
            <a:off x="5257800" y="4087812"/>
            <a:ext cx="636588" cy="636588"/>
            <a:chOff x="5241032" y="3949645"/>
            <a:chExt cx="489390" cy="489389"/>
          </a:xfrm>
        </p:grpSpPr>
        <p:pic>
          <p:nvPicPr>
            <p:cNvPr id="28" name="그림 17" descr="Untitled-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3949645"/>
              <a:ext cx="489390" cy="4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 bwMode="auto">
            <a:xfrm>
              <a:off x="5311817" y="4033854"/>
              <a:ext cx="339278" cy="3075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Ⅶ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네트워크 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8356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엔지니어가 하는 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52700"/>
            <a:ext cx="3762375" cy="3276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0" y="2552700"/>
            <a:ext cx="3762375" cy="3276600"/>
          </a:xfrm>
          <a:prstGeom prst="rect">
            <a:avLst/>
          </a:prstGeom>
        </p:spPr>
      </p:pic>
      <p:sp>
        <p:nvSpPr>
          <p:cNvPr id="4" name="톱니 모양의 오른쪽 화살표 3"/>
          <p:cNvSpPr/>
          <p:nvPr/>
        </p:nvSpPr>
        <p:spPr>
          <a:xfrm>
            <a:off x="4332817" y="3657600"/>
            <a:ext cx="500062" cy="838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90518" y="1794933"/>
            <a:ext cx="12105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선로정리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813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네트워크 엔지니어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1877696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구성도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"/>
          <a:stretch/>
        </p:blipFill>
        <p:spPr>
          <a:xfrm>
            <a:off x="8466" y="0"/>
            <a:ext cx="913553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2805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6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4" y="-33867"/>
            <a:ext cx="916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2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네트워크 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17216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많이 보는 장비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4833638"/>
            <a:ext cx="3172533" cy="8819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291149"/>
            <a:ext cx="3010084" cy="1110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7152" y="31678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허브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14" y="3242061"/>
            <a:ext cx="2743200" cy="15581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67073" y="446164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스위치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42" y="1800755"/>
            <a:ext cx="2857500" cy="1609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9782" y="317631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라우터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2803" y="580314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NAC</a:t>
            </a:r>
            <a:endParaRPr lang="ko-KR" altLang="en-US" sz="1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6" b="32901"/>
          <a:stretch/>
        </p:blipFill>
        <p:spPr>
          <a:xfrm>
            <a:off x="5195889" y="4474634"/>
            <a:ext cx="3338514" cy="19372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200" y="580149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UTM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26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9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네트워크 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엔지니어 필수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2784746"/>
            <a:ext cx="3996000" cy="27230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648200" y="2538528"/>
            <a:ext cx="40386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설치 및 운영능력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SOHO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시장에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필요한 초급 단계의 네트워킹 지식 습득</a:t>
            </a:r>
            <a:endParaRPr lang="en-US" altLang="ko-KR" sz="16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라우터와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스위치를 사용하여 네트워크를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구성하는 능력을 습득</a:t>
            </a:r>
            <a:endParaRPr lang="en-US" altLang="ko-KR" sz="16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소규모 네트워크에서 설치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문제해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결이 가능하도록 간단한 네트워크 구성</a:t>
            </a:r>
            <a:endParaRPr lang="en-US" altLang="ko-KR" sz="16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606852" y="1817688"/>
            <a:ext cx="5977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CCNA (Cisco Certified Network Associate)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13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네트워크 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엔지니어 필수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648200" y="2538525"/>
            <a:ext cx="40386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중규모의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네트워크에서 설치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문제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해결 및 스위치 네트워크 문제해결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IP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경로설정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트래픽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제어 등 학습</a:t>
            </a:r>
            <a:endParaRPr lang="en-US" altLang="ko-KR" sz="16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지사와 본사의 연결 및 대형 네트워크 망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구성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관리 및 취약점 파악</a:t>
            </a:r>
            <a:endParaRPr lang="en-US" altLang="ko-KR" sz="16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추가적으로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CCVP, CCSP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자격증이 있다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606852" y="1817688"/>
            <a:ext cx="63161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CCNP (Cisco Certified Network Professional)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2784746"/>
            <a:ext cx="3996000" cy="2740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347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네트워크 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네트워크 엔지니어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648200" y="3969639"/>
            <a:ext cx="40386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시스코에서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인증하는 네트워크 전문가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606852" y="1817688"/>
            <a:ext cx="59907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CCIE (Cisco Certified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Internetwork Expert)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5" y="2778829"/>
            <a:ext cx="3996000" cy="2746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821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280865" y="2667000"/>
            <a:ext cx="3935693" cy="923330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smtClean="0"/>
              <a:t>IT </a:t>
            </a:r>
            <a:r>
              <a:rPr smtClean="0"/>
              <a:t>업계분류</a:t>
            </a:r>
            <a:endParaRPr/>
          </a:p>
        </p:txBody>
      </p:sp>
      <p:grpSp>
        <p:nvGrpSpPr>
          <p:cNvPr id="9219" name="그룹 8"/>
          <p:cNvGrpSpPr>
            <a:grpSpLocks/>
          </p:cNvGrpSpPr>
          <p:nvPr/>
        </p:nvGrpSpPr>
        <p:grpSpPr bwMode="auto">
          <a:xfrm>
            <a:off x="2443163" y="2720975"/>
            <a:ext cx="895350" cy="895350"/>
            <a:chOff x="2895600" y="2933700"/>
            <a:chExt cx="895350" cy="895350"/>
          </a:xfrm>
        </p:grpSpPr>
        <p:pic>
          <p:nvPicPr>
            <p:cNvPr id="9220" name="그림 8" descr="Untitled-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933700"/>
              <a:ext cx="895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024187" y="3057525"/>
              <a:ext cx="646113" cy="646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Arial Unicode MS" pitchFamily="50" charset="-127"/>
                  <a:cs typeface="Times New Roman" pitchFamily="18" charset="0"/>
                </a:rPr>
                <a:t>Ⅰ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2698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 엔지니어란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엔지니어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85812" y="3620511"/>
            <a:ext cx="7620000" cy="106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프로그래머가 개발한 소프트웨어 및 서비스가 동작할 수 있도록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 혹은 인프라 구조를 설계 및 구축하고 운영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보수를 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572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95273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엔지니어가 하는 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85812" y="3328123"/>
            <a:ext cx="7900988" cy="164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공공기관 및 기업 등 네트워크 장비를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세팅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유지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보수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전체적인 네트워크 시스템의 구조를 분석하고 문제점 및 개선책 마련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고장 시 네트워크 관리자와 더불어 원인파악 및 복구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1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54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0662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엔지니어의 커리큘럼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676400" y="3064892"/>
            <a:ext cx="2895600" cy="219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서버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MS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서버</a:t>
            </a:r>
            <a:endParaRPr lang="en-US" altLang="ko-KR" sz="19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Linux</a:t>
            </a: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Unix</a:t>
            </a:r>
          </a:p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243998" y="1817688"/>
            <a:ext cx="21130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공부해야 할 과목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1212" y="3056445"/>
            <a:ext cx="3605213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언어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C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언어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Python</a:t>
            </a: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소켓 프로그래밍</a:t>
            </a:r>
            <a:endParaRPr lang="en-US" altLang="ko-KR" sz="19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네트워크 프로그래밍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72000" lvl="1" indent="-1800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네트워크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  <a:p>
            <a:pPr marL="692100" lvl="1" indent="-342900" eaLnBrk="1" latinLnBrk="1" hangingPunct="1">
              <a:lnSpc>
                <a:spcPct val="150000"/>
              </a:lnSpc>
              <a:buFont typeface="HY견고딕" panose="02030600000101010101" pitchFamily="18" charset="-127"/>
              <a:buChar char="-"/>
              <a:defRPr/>
            </a:pPr>
            <a:endParaRPr lang="en-US" altLang="ko-KR" sz="19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427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엔지니어의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779655" y="1817688"/>
            <a:ext cx="5713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MCITP(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Microsoft Certified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Professional)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2599124"/>
            <a:ext cx="6781800" cy="29946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974166" y="5562600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MS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989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엔지니어의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214918" y="1817688"/>
            <a:ext cx="6761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LPIC(Linux Professional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Institute Certification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1557" y="55626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리눅스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자격증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80" y="2598584"/>
            <a:ext cx="6761787" cy="2995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525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엔지니어의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11512" y="1817688"/>
            <a:ext cx="17780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리눅스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마스터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1558" y="55626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리눅스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자격증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2599124"/>
            <a:ext cx="678180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4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시스템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엔지니어의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61459" y="1817688"/>
            <a:ext cx="6349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OCNA(Oracle Solaris Network Administrator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0052" y="55626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오라클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자격증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2599124"/>
            <a:ext cx="6781800" cy="29946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752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시스템 </a:t>
            </a:r>
            <a:r>
              <a:rPr lang="ko-KR" altLang="en-US" dirty="0"/>
              <a:t>엔지니어</a:t>
            </a:r>
            <a:endParaRPr lang="ko-KR" alt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95273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시템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엔지니어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606852" y="1817688"/>
            <a:ext cx="5977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CCNA (Cisco Certified Network Associate)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7" y="2599124"/>
            <a:ext cx="6781800" cy="29946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3872" y="5562600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89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191000" y="2971800"/>
            <a:ext cx="6096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IT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895600" y="838200"/>
            <a:ext cx="9144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프로그래머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48000" y="4772025"/>
            <a:ext cx="762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엔지니어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71700" y="4572000"/>
            <a:ext cx="762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네트워크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71700" y="5486400"/>
            <a:ext cx="762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시스템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05400" y="703263"/>
            <a:ext cx="762000" cy="381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정보보안</a:t>
            </a:r>
            <a:endParaRPr lang="en-US" altLang="ko-KR" sz="1000" dirty="0"/>
          </a:p>
          <a:p>
            <a:pPr algn="ctr">
              <a:defRPr/>
            </a:pPr>
            <a:r>
              <a:rPr lang="ko-KR" altLang="en-US" sz="1000" dirty="0"/>
              <a:t>전문가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6063" y="3259138"/>
            <a:ext cx="1023937" cy="1698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데이터베이트</a:t>
            </a:r>
            <a:endParaRPr lang="ko-KR" altLang="en-US" sz="10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81163" y="2914650"/>
            <a:ext cx="762000" cy="304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빅데이터</a:t>
            </a:r>
            <a:endParaRPr lang="en-US" altLang="ko-KR" sz="1000" dirty="0"/>
          </a:p>
          <a:p>
            <a:pPr algn="ctr">
              <a:defRPr/>
            </a:pPr>
            <a:r>
              <a:rPr lang="ko-KR" altLang="en-US" sz="1000" dirty="0"/>
              <a:t>전문가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76700" y="6553200"/>
            <a:ext cx="838200" cy="190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영업직</a:t>
            </a:r>
          </a:p>
        </p:txBody>
      </p:sp>
      <p:cxnSp>
        <p:nvCxnSpPr>
          <p:cNvPr id="5" name="직선 연결선 4"/>
          <p:cNvCxnSpPr>
            <a:stCxn id="3" idx="2"/>
            <a:endCxn id="19" idx="0"/>
          </p:cNvCxnSpPr>
          <p:nvPr/>
        </p:nvCxnSpPr>
        <p:spPr>
          <a:xfrm>
            <a:off x="4495800" y="3276600"/>
            <a:ext cx="0" cy="3276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3" idx="1"/>
            <a:endCxn id="10" idx="3"/>
          </p:cNvCxnSpPr>
          <p:nvPr/>
        </p:nvCxnSpPr>
        <p:spPr>
          <a:xfrm rot="10800000">
            <a:off x="3810000" y="914400"/>
            <a:ext cx="381000" cy="22098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1524000" y="457200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응용 프로그래머</a:t>
            </a:r>
            <a:endParaRPr lang="ko-KR" altLang="en-US" sz="10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524000" y="703263"/>
            <a:ext cx="1143000" cy="1428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웹 프로그래머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6200" y="1154113"/>
            <a:ext cx="1143000" cy="144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시큐어</a:t>
            </a:r>
            <a:r>
              <a:rPr lang="ko-KR" altLang="en-US" sz="1000" dirty="0"/>
              <a:t> 코딩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531938" y="1601788"/>
            <a:ext cx="1143000" cy="3397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네트워크 프로그래머</a:t>
            </a:r>
            <a:endParaRPr lang="ko-KR" altLang="en-US" sz="10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1531938" y="2032000"/>
            <a:ext cx="1143000" cy="3397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임베디드</a:t>
            </a:r>
            <a:r>
              <a:rPr lang="ko-KR" altLang="en-US" sz="1000" dirty="0"/>
              <a:t> 프로그래머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781800" y="533400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보안 컨설팅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96000" y="100330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기술적 컨설팅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673225" y="3308350"/>
            <a:ext cx="769938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DBA</a:t>
            </a:r>
            <a:endParaRPr lang="ko-KR" altLang="en-US" sz="1000" dirty="0"/>
          </a:p>
        </p:txBody>
      </p:sp>
      <p:cxnSp>
        <p:nvCxnSpPr>
          <p:cNvPr id="47" name="구부러진 연결선 46"/>
          <p:cNvCxnSpPr>
            <a:stCxn id="10" idx="1"/>
            <a:endCxn id="48" idx="3"/>
          </p:cNvCxnSpPr>
          <p:nvPr/>
        </p:nvCxnSpPr>
        <p:spPr>
          <a:xfrm rot="10800000">
            <a:off x="2667000" y="533400"/>
            <a:ext cx="228600" cy="3810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 66"/>
          <p:cNvCxnSpPr>
            <a:stCxn id="10" idx="1"/>
            <a:endCxn id="49" idx="3"/>
          </p:cNvCxnSpPr>
          <p:nvPr/>
        </p:nvCxnSpPr>
        <p:spPr>
          <a:xfrm rot="10800000">
            <a:off x="2667000" y="774700"/>
            <a:ext cx="228600" cy="139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구부러진 연결선 72"/>
          <p:cNvCxnSpPr>
            <a:stCxn id="10" idx="1"/>
            <a:endCxn id="52" idx="3"/>
          </p:cNvCxnSpPr>
          <p:nvPr/>
        </p:nvCxnSpPr>
        <p:spPr>
          <a:xfrm rot="10800000" flipV="1">
            <a:off x="2674938" y="914400"/>
            <a:ext cx="220662" cy="8572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 74"/>
          <p:cNvCxnSpPr>
            <a:stCxn id="10" idx="1"/>
            <a:endCxn id="53" idx="3"/>
          </p:cNvCxnSpPr>
          <p:nvPr/>
        </p:nvCxnSpPr>
        <p:spPr>
          <a:xfrm rot="10800000" flipV="1">
            <a:off x="2674938" y="914400"/>
            <a:ext cx="220662" cy="1287463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1524000" y="944563"/>
            <a:ext cx="1143000" cy="144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게임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프로그래머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524000" y="1184275"/>
            <a:ext cx="1143000" cy="323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모바일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프로그래머</a:t>
            </a:r>
          </a:p>
        </p:txBody>
      </p:sp>
      <p:cxnSp>
        <p:nvCxnSpPr>
          <p:cNvPr id="82" name="구부러진 연결선 81"/>
          <p:cNvCxnSpPr>
            <a:stCxn id="10" idx="1"/>
            <a:endCxn id="85" idx="3"/>
          </p:cNvCxnSpPr>
          <p:nvPr/>
        </p:nvCxnSpPr>
        <p:spPr>
          <a:xfrm rot="10800000" flipV="1">
            <a:off x="2667000" y="914400"/>
            <a:ext cx="228600" cy="1016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>
            <a:stCxn id="10" idx="1"/>
            <a:endCxn id="86" idx="3"/>
          </p:cNvCxnSpPr>
          <p:nvPr/>
        </p:nvCxnSpPr>
        <p:spPr>
          <a:xfrm rot="10800000" flipV="1">
            <a:off x="2667000" y="914400"/>
            <a:ext cx="228600" cy="4318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구부러진 연결선 109"/>
          <p:cNvCxnSpPr>
            <a:stCxn id="48" idx="1"/>
            <a:endCxn id="50" idx="3"/>
          </p:cNvCxnSpPr>
          <p:nvPr/>
        </p:nvCxnSpPr>
        <p:spPr>
          <a:xfrm rot="10800000" flipV="1">
            <a:off x="1219200" y="533400"/>
            <a:ext cx="304800" cy="69373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구부러진 연결선 113"/>
          <p:cNvCxnSpPr>
            <a:stCxn id="85" idx="1"/>
            <a:endCxn id="50" idx="3"/>
          </p:cNvCxnSpPr>
          <p:nvPr/>
        </p:nvCxnSpPr>
        <p:spPr>
          <a:xfrm rot="10800000" flipV="1">
            <a:off x="1219200" y="1016000"/>
            <a:ext cx="304800" cy="2095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구부러진 연결선 115"/>
          <p:cNvCxnSpPr>
            <a:stCxn id="86" idx="1"/>
            <a:endCxn id="50" idx="3"/>
          </p:cNvCxnSpPr>
          <p:nvPr/>
        </p:nvCxnSpPr>
        <p:spPr>
          <a:xfrm rot="10800000">
            <a:off x="1219200" y="1227138"/>
            <a:ext cx="304800" cy="11906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구부러진 연결선 117"/>
          <p:cNvCxnSpPr>
            <a:stCxn id="52" idx="1"/>
            <a:endCxn id="50" idx="3"/>
          </p:cNvCxnSpPr>
          <p:nvPr/>
        </p:nvCxnSpPr>
        <p:spPr>
          <a:xfrm rot="10800000">
            <a:off x="1219200" y="1227138"/>
            <a:ext cx="312738" cy="54451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구부러진 연결선 119"/>
          <p:cNvCxnSpPr>
            <a:stCxn id="53" idx="1"/>
            <a:endCxn id="50" idx="3"/>
          </p:cNvCxnSpPr>
          <p:nvPr/>
        </p:nvCxnSpPr>
        <p:spPr>
          <a:xfrm rot="10800000">
            <a:off x="1219200" y="1227138"/>
            <a:ext cx="312738" cy="9747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6" name="구부러진 연결선 12335"/>
          <p:cNvCxnSpPr>
            <a:stCxn id="3" idx="3"/>
            <a:endCxn id="16" idx="1"/>
          </p:cNvCxnSpPr>
          <p:nvPr/>
        </p:nvCxnSpPr>
        <p:spPr>
          <a:xfrm flipV="1">
            <a:off x="4800600" y="893763"/>
            <a:ext cx="304800" cy="223043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모서리가 둥근 직사각형 185"/>
          <p:cNvSpPr/>
          <p:nvPr/>
        </p:nvSpPr>
        <p:spPr>
          <a:xfrm>
            <a:off x="7543800" y="100330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관리적 컨설팅</a:t>
            </a: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5257800" y="142081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시스템 진단</a:t>
            </a:r>
            <a:endParaRPr lang="ko-KR" altLang="en-US" sz="1000" dirty="0"/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5257800" y="1671638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네트워크 진단</a:t>
            </a: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5257800" y="192405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보안장비 진단</a:t>
            </a: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5257800" y="217646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서버 진단</a:t>
            </a:r>
          </a:p>
        </p:txBody>
      </p:sp>
      <p:sp>
        <p:nvSpPr>
          <p:cNvPr id="191" name="모서리가 둥근 직사각형 190"/>
          <p:cNvSpPr/>
          <p:nvPr/>
        </p:nvSpPr>
        <p:spPr>
          <a:xfrm>
            <a:off x="5257800" y="2427288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DB </a:t>
            </a:r>
            <a:r>
              <a:rPr lang="ko-KR" altLang="en-US" sz="1000" dirty="0"/>
              <a:t>진단</a:t>
            </a:r>
          </a:p>
        </p:txBody>
      </p:sp>
      <p:cxnSp>
        <p:nvCxnSpPr>
          <p:cNvPr id="12338" name="구부러진 연결선 12337"/>
          <p:cNvCxnSpPr>
            <a:stCxn id="57" idx="2"/>
            <a:endCxn id="187" idx="3"/>
          </p:cNvCxnSpPr>
          <p:nvPr/>
        </p:nvCxnSpPr>
        <p:spPr>
          <a:xfrm rot="5400000">
            <a:off x="6363494" y="1191419"/>
            <a:ext cx="341312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0" name="구부러진 연결선 12339"/>
          <p:cNvCxnSpPr>
            <a:stCxn id="57" idx="2"/>
            <a:endCxn id="188" idx="3"/>
          </p:cNvCxnSpPr>
          <p:nvPr/>
        </p:nvCxnSpPr>
        <p:spPr>
          <a:xfrm rot="5400000">
            <a:off x="6237287" y="1317626"/>
            <a:ext cx="593725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2" name="구부러진 연결선 12341"/>
          <p:cNvCxnSpPr>
            <a:stCxn id="57" idx="2"/>
            <a:endCxn id="189" idx="3"/>
          </p:cNvCxnSpPr>
          <p:nvPr/>
        </p:nvCxnSpPr>
        <p:spPr>
          <a:xfrm rot="5400000">
            <a:off x="6111081" y="1443832"/>
            <a:ext cx="846137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4" name="구부러진 연결선 12343"/>
          <p:cNvCxnSpPr>
            <a:stCxn id="57" idx="2"/>
            <a:endCxn id="190" idx="3"/>
          </p:cNvCxnSpPr>
          <p:nvPr/>
        </p:nvCxnSpPr>
        <p:spPr>
          <a:xfrm rot="5400000">
            <a:off x="5985669" y="1569244"/>
            <a:ext cx="1096962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6" name="구부러진 연결선 12345"/>
          <p:cNvCxnSpPr>
            <a:stCxn id="57" idx="2"/>
            <a:endCxn id="191" idx="3"/>
          </p:cNvCxnSpPr>
          <p:nvPr/>
        </p:nvCxnSpPr>
        <p:spPr>
          <a:xfrm rot="5400000">
            <a:off x="5860256" y="1694657"/>
            <a:ext cx="1347787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모서리가 둥근 직사각형 202"/>
          <p:cNvSpPr/>
          <p:nvPr/>
        </p:nvSpPr>
        <p:spPr>
          <a:xfrm>
            <a:off x="5257800" y="2678113"/>
            <a:ext cx="1143000" cy="15081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IOT </a:t>
            </a:r>
            <a:r>
              <a:rPr lang="ko-KR" altLang="en-US" sz="1000" dirty="0"/>
              <a:t>진단</a:t>
            </a:r>
          </a:p>
        </p:txBody>
      </p:sp>
      <p:cxnSp>
        <p:nvCxnSpPr>
          <p:cNvPr id="129" name="구부러진 연결선 128"/>
          <p:cNvCxnSpPr>
            <a:stCxn id="57" idx="2"/>
            <a:endCxn id="203" idx="3"/>
          </p:cNvCxnSpPr>
          <p:nvPr/>
        </p:nvCxnSpPr>
        <p:spPr>
          <a:xfrm rot="5400000">
            <a:off x="5734050" y="1820863"/>
            <a:ext cx="1600200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모서리가 둥근 직사각형 206"/>
          <p:cNvSpPr/>
          <p:nvPr/>
        </p:nvSpPr>
        <p:spPr>
          <a:xfrm>
            <a:off x="5257800" y="292735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모의해킹</a:t>
            </a:r>
          </a:p>
        </p:txBody>
      </p:sp>
      <p:cxnSp>
        <p:nvCxnSpPr>
          <p:cNvPr id="132" name="구부러진 연결선 131"/>
          <p:cNvCxnSpPr>
            <a:stCxn id="57" idx="2"/>
            <a:endCxn id="207" idx="3"/>
          </p:cNvCxnSpPr>
          <p:nvPr/>
        </p:nvCxnSpPr>
        <p:spPr>
          <a:xfrm rot="5400000">
            <a:off x="5610225" y="1944688"/>
            <a:ext cx="1847850" cy="2667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모서리가 둥근 직사각형 211"/>
          <p:cNvSpPr/>
          <p:nvPr/>
        </p:nvSpPr>
        <p:spPr>
          <a:xfrm>
            <a:off x="6819900" y="142081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보안감사</a:t>
            </a:r>
          </a:p>
        </p:txBody>
      </p:sp>
      <p:sp>
        <p:nvSpPr>
          <p:cNvPr id="213" name="모서리가 둥근 직사각형 212"/>
          <p:cNvSpPr/>
          <p:nvPr/>
        </p:nvSpPr>
        <p:spPr>
          <a:xfrm>
            <a:off x="6819900" y="1671638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인증컨설팅</a:t>
            </a:r>
          </a:p>
        </p:txBody>
      </p:sp>
      <p:cxnSp>
        <p:nvCxnSpPr>
          <p:cNvPr id="136" name="구부러진 연결선 135"/>
          <p:cNvCxnSpPr>
            <a:stCxn id="186" idx="2"/>
            <a:endCxn id="212" idx="3"/>
          </p:cNvCxnSpPr>
          <p:nvPr/>
        </p:nvCxnSpPr>
        <p:spPr>
          <a:xfrm rot="5400000">
            <a:off x="7868444" y="1248569"/>
            <a:ext cx="341312" cy="1524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 137"/>
          <p:cNvCxnSpPr>
            <a:stCxn id="186" idx="2"/>
            <a:endCxn id="213" idx="3"/>
          </p:cNvCxnSpPr>
          <p:nvPr/>
        </p:nvCxnSpPr>
        <p:spPr>
          <a:xfrm rot="5400000">
            <a:off x="7742237" y="1374776"/>
            <a:ext cx="593725" cy="1524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구부러진 연결선 139"/>
          <p:cNvCxnSpPr>
            <a:stCxn id="56" idx="2"/>
            <a:endCxn id="57" idx="0"/>
          </p:cNvCxnSpPr>
          <p:nvPr/>
        </p:nvCxnSpPr>
        <p:spPr>
          <a:xfrm rot="5400000">
            <a:off x="6851650" y="501650"/>
            <a:ext cx="317500" cy="6858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구부러진 연결선 141"/>
          <p:cNvCxnSpPr>
            <a:stCxn id="56" idx="2"/>
            <a:endCxn id="186" idx="0"/>
          </p:cNvCxnSpPr>
          <p:nvPr/>
        </p:nvCxnSpPr>
        <p:spPr>
          <a:xfrm rot="16200000" flipH="1">
            <a:off x="7575550" y="463550"/>
            <a:ext cx="317500" cy="7620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구부러진 연결선 143"/>
          <p:cNvCxnSpPr>
            <a:stCxn id="16" idx="3"/>
            <a:endCxn id="56" idx="1"/>
          </p:cNvCxnSpPr>
          <p:nvPr/>
        </p:nvCxnSpPr>
        <p:spPr>
          <a:xfrm flipV="1">
            <a:off x="5867400" y="609600"/>
            <a:ext cx="914400" cy="284163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모서리가 둥근 직사각형 224"/>
          <p:cNvSpPr/>
          <p:nvPr/>
        </p:nvSpPr>
        <p:spPr>
          <a:xfrm>
            <a:off x="7696200" y="1984375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ISO27001</a:t>
            </a:r>
            <a:endParaRPr lang="ko-KR" altLang="en-US" sz="1000" dirty="0"/>
          </a:p>
        </p:txBody>
      </p:sp>
      <p:sp>
        <p:nvSpPr>
          <p:cNvPr id="226" name="모서리가 둥근 직사각형 225"/>
          <p:cNvSpPr/>
          <p:nvPr/>
        </p:nvSpPr>
        <p:spPr>
          <a:xfrm>
            <a:off x="7696200" y="2246313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ISMS</a:t>
            </a:r>
            <a:endParaRPr lang="ko-KR" altLang="en-US" sz="1000" dirty="0"/>
          </a:p>
        </p:txBody>
      </p:sp>
      <p:cxnSp>
        <p:nvCxnSpPr>
          <p:cNvPr id="147" name="구부러진 연결선 146"/>
          <p:cNvCxnSpPr>
            <a:stCxn id="213" idx="2"/>
            <a:endCxn id="225" idx="1"/>
          </p:cNvCxnSpPr>
          <p:nvPr/>
        </p:nvCxnSpPr>
        <p:spPr>
          <a:xfrm rot="16200000" flipH="1">
            <a:off x="7426325" y="1789113"/>
            <a:ext cx="234950" cy="3048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구부러진 연결선 148"/>
          <p:cNvCxnSpPr>
            <a:stCxn id="213" idx="2"/>
            <a:endCxn id="226" idx="1"/>
          </p:cNvCxnSpPr>
          <p:nvPr/>
        </p:nvCxnSpPr>
        <p:spPr>
          <a:xfrm rot="16200000" flipH="1">
            <a:off x="7294562" y="1920876"/>
            <a:ext cx="498475" cy="30480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모서리가 둥근 직사각형 231"/>
          <p:cNvSpPr/>
          <p:nvPr/>
        </p:nvSpPr>
        <p:spPr>
          <a:xfrm>
            <a:off x="6972300" y="2544763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웹 해킹</a:t>
            </a:r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6972300" y="2808288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시스템 해킹</a:t>
            </a:r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6972300" y="307181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네트워크 해킹</a:t>
            </a: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6972300" y="3597275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Mobile </a:t>
            </a:r>
            <a:r>
              <a:rPr lang="ko-KR" altLang="en-US" sz="1000" dirty="0"/>
              <a:t>해킹</a:t>
            </a: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972300" y="386080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Wireless </a:t>
            </a:r>
            <a:r>
              <a:rPr lang="ko-KR" altLang="en-US" sz="1000" dirty="0"/>
              <a:t>해킹</a:t>
            </a: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6972300" y="4122738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위협 분석 능력</a:t>
            </a:r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6972300" y="3333750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DB </a:t>
            </a:r>
            <a:r>
              <a:rPr lang="ko-KR" altLang="en-US" sz="1000" dirty="0"/>
              <a:t>해킹</a:t>
            </a:r>
          </a:p>
        </p:txBody>
      </p:sp>
      <p:cxnSp>
        <p:nvCxnSpPr>
          <p:cNvPr id="152" name="구부러진 연결선 151"/>
          <p:cNvCxnSpPr>
            <a:stCxn id="207" idx="3"/>
            <a:endCxn id="232" idx="1"/>
          </p:cNvCxnSpPr>
          <p:nvPr/>
        </p:nvCxnSpPr>
        <p:spPr>
          <a:xfrm flipV="1">
            <a:off x="6400800" y="2620963"/>
            <a:ext cx="571500" cy="3810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>
            <a:stCxn id="207" idx="3"/>
            <a:endCxn id="233" idx="1"/>
          </p:cNvCxnSpPr>
          <p:nvPr/>
        </p:nvCxnSpPr>
        <p:spPr>
          <a:xfrm flipV="1">
            <a:off x="6400800" y="2884488"/>
            <a:ext cx="571500" cy="1174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구부러진 연결선 155"/>
          <p:cNvCxnSpPr>
            <a:stCxn id="207" idx="3"/>
            <a:endCxn id="234" idx="1"/>
          </p:cNvCxnSpPr>
          <p:nvPr/>
        </p:nvCxnSpPr>
        <p:spPr>
          <a:xfrm>
            <a:off x="6400800" y="3001963"/>
            <a:ext cx="571500" cy="14446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구부러진 연결선 160"/>
          <p:cNvCxnSpPr>
            <a:stCxn id="207" idx="3"/>
            <a:endCxn id="238" idx="1"/>
          </p:cNvCxnSpPr>
          <p:nvPr/>
        </p:nvCxnSpPr>
        <p:spPr>
          <a:xfrm>
            <a:off x="6400800" y="3001963"/>
            <a:ext cx="571500" cy="40798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구부러진 연결선 162"/>
          <p:cNvCxnSpPr>
            <a:stCxn id="207" idx="3"/>
            <a:endCxn id="235" idx="1"/>
          </p:cNvCxnSpPr>
          <p:nvPr/>
        </p:nvCxnSpPr>
        <p:spPr>
          <a:xfrm>
            <a:off x="6400800" y="3001963"/>
            <a:ext cx="571500" cy="67151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구부러진 연결선 164"/>
          <p:cNvCxnSpPr>
            <a:stCxn id="207" idx="3"/>
            <a:endCxn id="236" idx="1"/>
          </p:cNvCxnSpPr>
          <p:nvPr/>
        </p:nvCxnSpPr>
        <p:spPr>
          <a:xfrm>
            <a:off x="6400800" y="3001963"/>
            <a:ext cx="571500" cy="9334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구부러진 연결선 166"/>
          <p:cNvCxnSpPr>
            <a:stCxn id="207" idx="3"/>
            <a:endCxn id="237" idx="1"/>
          </p:cNvCxnSpPr>
          <p:nvPr/>
        </p:nvCxnSpPr>
        <p:spPr>
          <a:xfrm>
            <a:off x="6400800" y="3001963"/>
            <a:ext cx="571500" cy="11969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모서리가 둥근 직사각형 256"/>
          <p:cNvSpPr/>
          <p:nvPr/>
        </p:nvSpPr>
        <p:spPr>
          <a:xfrm>
            <a:off x="5105400" y="6122988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보안관제</a:t>
            </a:r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5105400" y="6496050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보안기술연구</a:t>
            </a:r>
          </a:p>
        </p:txBody>
      </p:sp>
      <p:cxnSp>
        <p:nvCxnSpPr>
          <p:cNvPr id="172" name="구부러진 연결선 171"/>
          <p:cNvCxnSpPr>
            <a:stCxn id="16" idx="2"/>
            <a:endCxn id="257" idx="1"/>
          </p:cNvCxnSpPr>
          <p:nvPr/>
        </p:nvCxnSpPr>
        <p:spPr>
          <a:xfrm rot="5400000">
            <a:off x="2738437" y="3451226"/>
            <a:ext cx="5114925" cy="381000"/>
          </a:xfrm>
          <a:prstGeom prst="curvedConnector4">
            <a:avLst>
              <a:gd name="adj1" fmla="val 4437"/>
              <a:gd name="adj2" fmla="val 14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구부러진 연결선 180"/>
          <p:cNvCxnSpPr>
            <a:stCxn id="16" idx="2"/>
            <a:endCxn id="258" idx="1"/>
          </p:cNvCxnSpPr>
          <p:nvPr/>
        </p:nvCxnSpPr>
        <p:spPr>
          <a:xfrm rot="5400000">
            <a:off x="2551906" y="3637757"/>
            <a:ext cx="5487987" cy="381000"/>
          </a:xfrm>
          <a:prstGeom prst="curvedConnector4">
            <a:avLst>
              <a:gd name="adj1" fmla="val 4111"/>
              <a:gd name="adj2" fmla="val 1466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모서리가 둥근 직사각형 278"/>
          <p:cNvSpPr/>
          <p:nvPr/>
        </p:nvSpPr>
        <p:spPr>
          <a:xfrm>
            <a:off x="6664325" y="6124575"/>
            <a:ext cx="24003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기업</a:t>
            </a:r>
            <a:r>
              <a:rPr lang="en-US" altLang="ko-KR" sz="1000" dirty="0"/>
              <a:t>, </a:t>
            </a:r>
            <a:r>
              <a:rPr lang="ko-KR" altLang="en-US" sz="1000" dirty="0"/>
              <a:t>금융권</a:t>
            </a:r>
            <a:r>
              <a:rPr lang="en-US" altLang="ko-KR" sz="1000" dirty="0"/>
              <a:t>, </a:t>
            </a:r>
            <a:r>
              <a:rPr lang="ko-KR" altLang="en-US" sz="1000" dirty="0"/>
              <a:t>공공기관</a:t>
            </a:r>
            <a:r>
              <a:rPr lang="en-US" altLang="ko-KR" sz="1000" dirty="0"/>
              <a:t>, </a:t>
            </a:r>
            <a:r>
              <a:rPr lang="ko-KR" altLang="en-US" sz="1000" dirty="0"/>
              <a:t>국가기관 관제</a:t>
            </a:r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6667500" y="635635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암호학</a:t>
            </a:r>
            <a:endParaRPr lang="ko-KR" altLang="en-US" sz="1000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6667500" y="6618288"/>
            <a:ext cx="14478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최신 보안 기술 연구</a:t>
            </a:r>
            <a:endParaRPr lang="ko-KR" altLang="en-US" sz="1000" dirty="0"/>
          </a:p>
        </p:txBody>
      </p:sp>
      <p:cxnSp>
        <p:nvCxnSpPr>
          <p:cNvPr id="209" name="구부러진 연결선 208"/>
          <p:cNvCxnSpPr>
            <a:stCxn id="258" idx="3"/>
            <a:endCxn id="283" idx="1"/>
          </p:cNvCxnSpPr>
          <p:nvPr/>
        </p:nvCxnSpPr>
        <p:spPr>
          <a:xfrm flipV="1">
            <a:off x="6248400" y="6430963"/>
            <a:ext cx="419100" cy="14128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구부러진 연결선 210"/>
          <p:cNvCxnSpPr>
            <a:stCxn id="258" idx="3"/>
            <a:endCxn id="284" idx="1"/>
          </p:cNvCxnSpPr>
          <p:nvPr/>
        </p:nvCxnSpPr>
        <p:spPr>
          <a:xfrm>
            <a:off x="6248400" y="6572250"/>
            <a:ext cx="419100" cy="12223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32"/>
          <p:cNvSpPr/>
          <p:nvPr/>
        </p:nvSpPr>
        <p:spPr>
          <a:xfrm>
            <a:off x="5105400" y="450850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데이터보안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105400" y="4772025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네트워크보안</a:t>
            </a: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5105400" y="5275263"/>
            <a:ext cx="1257300" cy="1730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어플리케이션보안</a:t>
            </a:r>
            <a:endParaRPr lang="ko-KR" altLang="en-US" sz="1000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5105400" y="556101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통합보안관리</a:t>
            </a: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5105400" y="5822950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PC</a:t>
            </a:r>
            <a:r>
              <a:rPr lang="ko-KR" altLang="en-US" sz="1000" dirty="0"/>
              <a:t>보안</a:t>
            </a: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5105400" y="5033963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시스템보안</a:t>
            </a:r>
          </a:p>
        </p:txBody>
      </p:sp>
      <p:cxnSp>
        <p:nvCxnSpPr>
          <p:cNvPr id="68" name="직선 연결선 67"/>
          <p:cNvCxnSpPr>
            <a:stCxn id="257" idx="3"/>
            <a:endCxn id="279" idx="1"/>
          </p:cNvCxnSpPr>
          <p:nvPr/>
        </p:nvCxnSpPr>
        <p:spPr>
          <a:xfrm>
            <a:off x="6248400" y="6199188"/>
            <a:ext cx="415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구부러진 연결선 75"/>
          <p:cNvCxnSpPr>
            <a:stCxn id="16" idx="2"/>
            <a:endCxn id="133" idx="1"/>
          </p:cNvCxnSpPr>
          <p:nvPr/>
        </p:nvCxnSpPr>
        <p:spPr>
          <a:xfrm rot="5400000">
            <a:off x="3545681" y="2643982"/>
            <a:ext cx="3500437" cy="381000"/>
          </a:xfrm>
          <a:prstGeom prst="curvedConnector4">
            <a:avLst>
              <a:gd name="adj1" fmla="val 6693"/>
              <a:gd name="adj2" fmla="val 139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구부러진 연결선 77"/>
          <p:cNvCxnSpPr>
            <a:stCxn id="16" idx="2"/>
            <a:endCxn id="134" idx="1"/>
          </p:cNvCxnSpPr>
          <p:nvPr/>
        </p:nvCxnSpPr>
        <p:spPr>
          <a:xfrm rot="5400000">
            <a:off x="3413919" y="2775744"/>
            <a:ext cx="3763962" cy="381000"/>
          </a:xfrm>
          <a:prstGeom prst="curvedConnector4">
            <a:avLst>
              <a:gd name="adj1" fmla="val 6064"/>
              <a:gd name="adj2" fmla="val 1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구부러진 연결선 79"/>
          <p:cNvCxnSpPr>
            <a:stCxn id="16" idx="2"/>
            <a:endCxn id="141" idx="1"/>
          </p:cNvCxnSpPr>
          <p:nvPr/>
        </p:nvCxnSpPr>
        <p:spPr>
          <a:xfrm rot="5400000">
            <a:off x="3282950" y="2906713"/>
            <a:ext cx="4025900" cy="381000"/>
          </a:xfrm>
          <a:prstGeom prst="curvedConnector4">
            <a:avLst>
              <a:gd name="adj1" fmla="val 5999"/>
              <a:gd name="adj2" fmla="val 144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 82"/>
          <p:cNvCxnSpPr>
            <a:stCxn id="16" idx="2"/>
            <a:endCxn id="135" idx="1"/>
          </p:cNvCxnSpPr>
          <p:nvPr/>
        </p:nvCxnSpPr>
        <p:spPr>
          <a:xfrm rot="5400000">
            <a:off x="3156744" y="3032919"/>
            <a:ext cx="4278312" cy="381000"/>
          </a:xfrm>
          <a:prstGeom prst="curvedConnector4">
            <a:avLst>
              <a:gd name="adj1" fmla="val 5787"/>
              <a:gd name="adj2" fmla="val 1466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구부러진 연결선 87"/>
          <p:cNvCxnSpPr>
            <a:stCxn id="16" idx="2"/>
            <a:endCxn id="137" idx="1"/>
          </p:cNvCxnSpPr>
          <p:nvPr/>
        </p:nvCxnSpPr>
        <p:spPr>
          <a:xfrm rot="5400000">
            <a:off x="3019425" y="3170238"/>
            <a:ext cx="4552950" cy="381000"/>
          </a:xfrm>
          <a:prstGeom prst="curvedConnector4">
            <a:avLst>
              <a:gd name="adj1" fmla="val 5150"/>
              <a:gd name="adj2" fmla="val 143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구부러진 연결선 89"/>
          <p:cNvCxnSpPr>
            <a:stCxn id="16" idx="2"/>
            <a:endCxn id="139" idx="1"/>
          </p:cNvCxnSpPr>
          <p:nvPr/>
        </p:nvCxnSpPr>
        <p:spPr>
          <a:xfrm rot="5400000">
            <a:off x="2888456" y="3301207"/>
            <a:ext cx="4814887" cy="381000"/>
          </a:xfrm>
          <a:prstGeom prst="curvedConnector4">
            <a:avLst>
              <a:gd name="adj1" fmla="val 4900"/>
              <a:gd name="adj2" fmla="val 1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모서리가 둥근 직사각형 174"/>
          <p:cNvSpPr/>
          <p:nvPr/>
        </p:nvSpPr>
        <p:spPr>
          <a:xfrm>
            <a:off x="6378575" y="4508500"/>
            <a:ext cx="1241425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DB </a:t>
            </a:r>
            <a:r>
              <a:rPr lang="ko-KR" altLang="en-US" sz="1000" dirty="0"/>
              <a:t>암호화 솔루션</a:t>
            </a: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7740650" y="4411663"/>
            <a:ext cx="1327150" cy="3397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ko-KR" sz="1000" dirty="0"/>
              <a:t>DLP, DRM, PC </a:t>
            </a:r>
            <a:r>
              <a:rPr lang="ko-KR" altLang="en-US" sz="1000" dirty="0"/>
              <a:t>백업 및 파일 중앙화</a:t>
            </a: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6378575" y="4772025"/>
            <a:ext cx="2003425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F/w, IDS, IPS, NAC, UTM, SSL</a:t>
            </a:r>
            <a:endParaRPr lang="ko-KR" altLang="en-US" sz="1000" dirty="0"/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6378575" y="5029200"/>
            <a:ext cx="2613025" cy="1492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백신서버</a:t>
            </a:r>
            <a:r>
              <a:rPr lang="en-US" altLang="ko-KR" sz="1000" dirty="0"/>
              <a:t>, PMS, </a:t>
            </a:r>
            <a:r>
              <a:rPr lang="en-US" altLang="ko-KR" sz="1000" dirty="0" err="1"/>
              <a:t>SecureOS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가상화솔루션</a:t>
            </a:r>
            <a:endParaRPr lang="ko-KR" altLang="en-US" sz="1000" dirty="0"/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6530975" y="5284788"/>
            <a:ext cx="2460625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웹방화벽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웹스캐너</a:t>
            </a:r>
            <a:r>
              <a:rPr lang="en-US" altLang="ko-KR" sz="1000" dirty="0"/>
              <a:t>, </a:t>
            </a:r>
            <a:r>
              <a:rPr lang="ko-KR" altLang="en-US" sz="1000" dirty="0"/>
              <a:t>소스코드분석</a:t>
            </a:r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6378575" y="5561013"/>
            <a:ext cx="1431925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로그관리</a:t>
            </a:r>
            <a:r>
              <a:rPr lang="en-US" altLang="ko-KR" sz="1000" dirty="0"/>
              <a:t>, ESM, TMS</a:t>
            </a:r>
            <a:endParaRPr lang="ko-KR" altLang="en-US" sz="1000" dirty="0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6378575" y="5829300"/>
            <a:ext cx="2308225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백신</a:t>
            </a:r>
            <a:r>
              <a:rPr lang="en-US" altLang="ko-KR" sz="1000" dirty="0"/>
              <a:t>, </a:t>
            </a:r>
            <a:r>
              <a:rPr lang="ko-KR" altLang="en-US" sz="1000" dirty="0"/>
              <a:t>키보드보안</a:t>
            </a:r>
            <a:r>
              <a:rPr lang="en-US" altLang="ko-KR" sz="1000" dirty="0"/>
              <a:t>, PC</a:t>
            </a:r>
            <a:r>
              <a:rPr lang="ko-KR" altLang="en-US" sz="1000" dirty="0" err="1"/>
              <a:t>가상화솔루션</a:t>
            </a:r>
            <a:endParaRPr lang="ko-KR" altLang="en-US" sz="1000" dirty="0"/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1673225" y="3548063"/>
            <a:ext cx="769938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DA</a:t>
            </a:r>
            <a:endParaRPr lang="ko-KR" altLang="en-US" sz="1000" dirty="0"/>
          </a:p>
        </p:txBody>
      </p:sp>
      <p:cxnSp>
        <p:nvCxnSpPr>
          <p:cNvPr id="113" name="구부러진 연결선 112"/>
          <p:cNvCxnSpPr>
            <a:stCxn id="17" idx="1"/>
            <a:endCxn id="18" idx="3"/>
          </p:cNvCxnSpPr>
          <p:nvPr/>
        </p:nvCxnSpPr>
        <p:spPr>
          <a:xfrm rot="10800000">
            <a:off x="2443163" y="3067050"/>
            <a:ext cx="342900" cy="27622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구부러진 연결선 118"/>
          <p:cNvCxnSpPr>
            <a:stCxn id="17" idx="1"/>
            <a:endCxn id="59" idx="3"/>
          </p:cNvCxnSpPr>
          <p:nvPr/>
        </p:nvCxnSpPr>
        <p:spPr>
          <a:xfrm rot="10800000" flipV="1">
            <a:off x="2443163" y="3343275"/>
            <a:ext cx="342900" cy="412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구부러진 연결선 121"/>
          <p:cNvCxnSpPr>
            <a:stCxn id="17" idx="1"/>
            <a:endCxn id="192" idx="3"/>
          </p:cNvCxnSpPr>
          <p:nvPr/>
        </p:nvCxnSpPr>
        <p:spPr>
          <a:xfrm rot="10800000" flipV="1">
            <a:off x="2443163" y="3343275"/>
            <a:ext cx="342900" cy="28098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구부러진 연결선 123"/>
          <p:cNvCxnSpPr>
            <a:stCxn id="3" idx="1"/>
            <a:endCxn id="17" idx="3"/>
          </p:cNvCxnSpPr>
          <p:nvPr/>
        </p:nvCxnSpPr>
        <p:spPr>
          <a:xfrm rot="10800000" flipV="1">
            <a:off x="3810000" y="3124200"/>
            <a:ext cx="381000" cy="2190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구부러진 연결선 125"/>
          <p:cNvCxnSpPr>
            <a:stCxn id="3" idx="1"/>
            <a:endCxn id="11" idx="3"/>
          </p:cNvCxnSpPr>
          <p:nvPr/>
        </p:nvCxnSpPr>
        <p:spPr>
          <a:xfrm rot="10800000" flipV="1">
            <a:off x="3810000" y="3124200"/>
            <a:ext cx="381000" cy="172402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구부러진 연결선 127"/>
          <p:cNvCxnSpPr>
            <a:stCxn id="11" idx="1"/>
            <a:endCxn id="12" idx="3"/>
          </p:cNvCxnSpPr>
          <p:nvPr/>
        </p:nvCxnSpPr>
        <p:spPr>
          <a:xfrm rot="10800000">
            <a:off x="2933700" y="4648200"/>
            <a:ext cx="114300" cy="20002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구부러진 연결선 142"/>
          <p:cNvCxnSpPr>
            <a:stCxn id="11" idx="1"/>
            <a:endCxn id="15" idx="3"/>
          </p:cNvCxnSpPr>
          <p:nvPr/>
        </p:nvCxnSpPr>
        <p:spPr>
          <a:xfrm rot="10800000" flipV="1">
            <a:off x="2933700" y="4848225"/>
            <a:ext cx="114300" cy="7143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모서리가 둥근 직사각형 204"/>
          <p:cNvSpPr/>
          <p:nvPr/>
        </p:nvSpPr>
        <p:spPr>
          <a:xfrm>
            <a:off x="304800" y="2590800"/>
            <a:ext cx="9144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모델링 설계</a:t>
            </a:r>
            <a:endParaRPr lang="ko-KR" altLang="en-US" sz="1000" dirty="0"/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304800" y="2846388"/>
            <a:ext cx="9144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객체 표준화</a:t>
            </a:r>
            <a:endParaRPr lang="ko-KR" altLang="en-US" sz="1000" dirty="0"/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76200" y="3081338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구성</a:t>
            </a:r>
            <a:r>
              <a:rPr lang="en-US" altLang="ko-KR" sz="1000" dirty="0"/>
              <a:t>, </a:t>
            </a:r>
            <a:r>
              <a:rPr lang="ko-KR" altLang="en-US" sz="1000" dirty="0"/>
              <a:t>기획</a:t>
            </a:r>
            <a:r>
              <a:rPr lang="en-US" altLang="ko-KR" sz="1000" dirty="0"/>
              <a:t>, </a:t>
            </a:r>
            <a:r>
              <a:rPr lang="ko-KR" altLang="en-US" sz="1000" dirty="0"/>
              <a:t>전략</a:t>
            </a: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76200" y="3438525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DB </a:t>
            </a:r>
            <a:r>
              <a:rPr lang="ko-KR" altLang="en-US" sz="1000" dirty="0"/>
              <a:t>설계</a:t>
            </a: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76200" y="3667125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모니터링</a:t>
            </a:r>
            <a:r>
              <a:rPr lang="en-US" altLang="ko-KR" sz="1000" dirty="0"/>
              <a:t> </a:t>
            </a:r>
            <a:r>
              <a:rPr lang="ko-KR" altLang="en-US" sz="1000" dirty="0"/>
              <a:t>및 튜닝</a:t>
            </a: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76200" y="389731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/>
              <a:t>접근권한 및 통제</a:t>
            </a:r>
            <a:endParaRPr lang="ko-KR" altLang="en-US" sz="1000" dirty="0"/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76200" y="412591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백업 및 복구</a:t>
            </a:r>
          </a:p>
        </p:txBody>
      </p:sp>
      <p:cxnSp>
        <p:nvCxnSpPr>
          <p:cNvPr id="150" name="구부러진 연결선 149"/>
          <p:cNvCxnSpPr>
            <a:stCxn id="59" idx="1"/>
            <a:endCxn id="205" idx="3"/>
          </p:cNvCxnSpPr>
          <p:nvPr/>
        </p:nvCxnSpPr>
        <p:spPr>
          <a:xfrm rot="10800000">
            <a:off x="1219200" y="2667000"/>
            <a:ext cx="454025" cy="7175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구부러진 연결선 152"/>
          <p:cNvCxnSpPr>
            <a:stCxn id="59" idx="1"/>
            <a:endCxn id="206" idx="3"/>
          </p:cNvCxnSpPr>
          <p:nvPr/>
        </p:nvCxnSpPr>
        <p:spPr>
          <a:xfrm rot="10800000">
            <a:off x="1219200" y="2921000"/>
            <a:ext cx="454025" cy="4635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구부러진 연결선 156"/>
          <p:cNvCxnSpPr>
            <a:stCxn id="59" idx="1"/>
            <a:endCxn id="208" idx="3"/>
          </p:cNvCxnSpPr>
          <p:nvPr/>
        </p:nvCxnSpPr>
        <p:spPr>
          <a:xfrm rot="10800000">
            <a:off x="1219200" y="3157538"/>
            <a:ext cx="454025" cy="22701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구부러진 연결선 158"/>
          <p:cNvCxnSpPr>
            <a:stCxn id="192" idx="1"/>
            <a:endCxn id="210" idx="3"/>
          </p:cNvCxnSpPr>
          <p:nvPr/>
        </p:nvCxnSpPr>
        <p:spPr>
          <a:xfrm rot="10800000">
            <a:off x="1219200" y="3513138"/>
            <a:ext cx="454025" cy="11112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구부러진 연결선 161"/>
          <p:cNvCxnSpPr>
            <a:stCxn id="192" idx="1"/>
            <a:endCxn id="214" idx="3"/>
          </p:cNvCxnSpPr>
          <p:nvPr/>
        </p:nvCxnSpPr>
        <p:spPr>
          <a:xfrm rot="10800000" flipV="1">
            <a:off x="1219200" y="3624263"/>
            <a:ext cx="454025" cy="11906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구부러진 연결선 165"/>
          <p:cNvCxnSpPr>
            <a:stCxn id="192" idx="1"/>
            <a:endCxn id="215" idx="3"/>
          </p:cNvCxnSpPr>
          <p:nvPr/>
        </p:nvCxnSpPr>
        <p:spPr>
          <a:xfrm rot="10800000" flipV="1">
            <a:off x="1219200" y="3624263"/>
            <a:ext cx="454025" cy="3492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구부러진 연결선 168"/>
          <p:cNvCxnSpPr>
            <a:stCxn id="192" idx="1"/>
            <a:endCxn id="216" idx="3"/>
          </p:cNvCxnSpPr>
          <p:nvPr/>
        </p:nvCxnSpPr>
        <p:spPr>
          <a:xfrm rot="10800000" flipV="1">
            <a:off x="1219200" y="3624263"/>
            <a:ext cx="454025" cy="577850"/>
          </a:xfrm>
          <a:prstGeom prst="curvedConnector3">
            <a:avLst>
              <a:gd name="adj1" fmla="val 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38"/>
          <p:cNvSpPr/>
          <p:nvPr/>
        </p:nvSpPr>
        <p:spPr>
          <a:xfrm>
            <a:off x="646113" y="449580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err="1"/>
              <a:t>네트워크망</a:t>
            </a:r>
            <a:r>
              <a:rPr lang="ko-KR" altLang="en-US" sz="1000" dirty="0"/>
              <a:t> 설계</a:t>
            </a:r>
          </a:p>
        </p:txBody>
      </p:sp>
      <p:sp>
        <p:nvSpPr>
          <p:cNvPr id="240" name="모서리가 둥근 직사각형 239"/>
          <p:cNvSpPr/>
          <p:nvPr/>
        </p:nvSpPr>
        <p:spPr>
          <a:xfrm>
            <a:off x="646113" y="472440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네트워크 관리</a:t>
            </a:r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646113" y="4954588"/>
            <a:ext cx="1143000" cy="152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인트라넷 구성</a:t>
            </a:r>
          </a:p>
        </p:txBody>
      </p:sp>
      <p:sp>
        <p:nvSpPr>
          <p:cNvPr id="242" name="모서리가 둥근 직사각형 241"/>
          <p:cNvSpPr/>
          <p:nvPr/>
        </p:nvSpPr>
        <p:spPr>
          <a:xfrm>
            <a:off x="646113" y="5183188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선로작업</a:t>
            </a:r>
          </a:p>
        </p:txBody>
      </p:sp>
      <p:cxnSp>
        <p:nvCxnSpPr>
          <p:cNvPr id="12290" name="구부러진 연결선 12289"/>
          <p:cNvCxnSpPr>
            <a:stCxn id="12" idx="1"/>
            <a:endCxn id="239" idx="3"/>
          </p:cNvCxnSpPr>
          <p:nvPr/>
        </p:nvCxnSpPr>
        <p:spPr>
          <a:xfrm rot="10800000">
            <a:off x="1789113" y="4572000"/>
            <a:ext cx="382587" cy="762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2" name="구부러진 연결선 12291"/>
          <p:cNvCxnSpPr>
            <a:stCxn id="12" idx="1"/>
            <a:endCxn id="240" idx="3"/>
          </p:cNvCxnSpPr>
          <p:nvPr/>
        </p:nvCxnSpPr>
        <p:spPr>
          <a:xfrm rot="10800000" flipV="1">
            <a:off x="1789113" y="4648200"/>
            <a:ext cx="382587" cy="1524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4" name="구부러진 연결선 12293"/>
          <p:cNvCxnSpPr>
            <a:stCxn id="12" idx="1"/>
            <a:endCxn id="241" idx="3"/>
          </p:cNvCxnSpPr>
          <p:nvPr/>
        </p:nvCxnSpPr>
        <p:spPr>
          <a:xfrm rot="10800000" flipV="1">
            <a:off x="1789113" y="4648200"/>
            <a:ext cx="382587" cy="38258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6" name="구부러진 연결선 12295"/>
          <p:cNvCxnSpPr>
            <a:stCxn id="12" idx="1"/>
            <a:endCxn id="242" idx="3"/>
          </p:cNvCxnSpPr>
          <p:nvPr/>
        </p:nvCxnSpPr>
        <p:spPr>
          <a:xfrm rot="10800000" flipV="1">
            <a:off x="1789113" y="4648200"/>
            <a:ext cx="382587" cy="61118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/>
          <p:cNvSpPr/>
          <p:nvPr/>
        </p:nvSpPr>
        <p:spPr>
          <a:xfrm>
            <a:off x="304800" y="5637213"/>
            <a:ext cx="1484313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/>
              <a:t>인프라 구조 설계 및 구축</a:t>
            </a:r>
            <a:endParaRPr lang="ko-KR" altLang="en-US" sz="1000" dirty="0"/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646113" y="5897563"/>
            <a:ext cx="1143000" cy="1508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시스템 튜닝</a:t>
            </a: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646113" y="6127750"/>
            <a:ext cx="1143000" cy="1508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ko-KR" altLang="en-US" sz="1000" dirty="0"/>
              <a:t>서버 유지관리</a:t>
            </a:r>
          </a:p>
        </p:txBody>
      </p:sp>
      <p:cxnSp>
        <p:nvCxnSpPr>
          <p:cNvPr id="12302" name="구부러진 연결선 12301"/>
          <p:cNvCxnSpPr>
            <a:stCxn id="15" idx="1"/>
            <a:endCxn id="248" idx="3"/>
          </p:cNvCxnSpPr>
          <p:nvPr/>
        </p:nvCxnSpPr>
        <p:spPr>
          <a:xfrm rot="10800000" flipV="1">
            <a:off x="1789113" y="5562600"/>
            <a:ext cx="382587" cy="14922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4" name="구부러진 연결선 12303"/>
          <p:cNvCxnSpPr>
            <a:stCxn id="15" idx="1"/>
            <a:endCxn id="249" idx="3"/>
          </p:cNvCxnSpPr>
          <p:nvPr/>
        </p:nvCxnSpPr>
        <p:spPr>
          <a:xfrm rot="10800000" flipV="1">
            <a:off x="1789113" y="5562600"/>
            <a:ext cx="382587" cy="4095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6" name="구부러진 연결선 12305"/>
          <p:cNvCxnSpPr>
            <a:stCxn id="15" idx="1"/>
            <a:endCxn id="250" idx="3"/>
          </p:cNvCxnSpPr>
          <p:nvPr/>
        </p:nvCxnSpPr>
        <p:spPr>
          <a:xfrm rot="10800000" flipV="1">
            <a:off x="1789113" y="5562600"/>
            <a:ext cx="382587" cy="64135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73151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3568125"/>
            <a:ext cx="7620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데이터베이스 시스템의 분석과 운영 관리 및 튜닝의 업무에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전문적으로 종사하는 사람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9578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3374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398575"/>
            <a:ext cx="762000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각종 데이터를 체계적으로 일정한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구조에따라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수집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정리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가공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입력하여 데이터베이스를 구축한다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데이터베이스에 대한 관리와 분석을 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사용자에 대한 접근범위를 지정한다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사용자들의 권한에 따라 자료를 읽고 쓸 수 있는 권한을 부여한다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사용자의 로그인 및 암호 등의 정보관리를 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544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563687" cy="2057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0"/>
            <a:ext cx="9144000" cy="2325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22" y="1752600"/>
            <a:ext cx="706835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45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16038" r="5556" b="6981"/>
          <a:stretch/>
        </p:blipFill>
        <p:spPr>
          <a:xfrm>
            <a:off x="-31316" y="0"/>
            <a:ext cx="9175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7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64522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관리자가 업무 종류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38403827"/>
              </p:ext>
            </p:extLst>
          </p:nvPr>
        </p:nvGraphicFramePr>
        <p:xfrm>
          <a:off x="1447800" y="2057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76800" y="1828800"/>
            <a:ext cx="37673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전문영역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Data, DB, DW, Big Data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영역에 대한 설계와 구축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영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4648200"/>
            <a:ext cx="28135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rgbClr val="FF32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전문영역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IT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현장에서 실질적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으로 적용되는 직무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000" y="5562600"/>
            <a:ext cx="32864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rgbClr val="70309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전문영역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Data, DB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연관 전체직무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514600"/>
            <a:ext cx="3029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rgbClr val="00AF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전문영역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IT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프로젝트의 개발 및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운영시점과 활용 부분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64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45118" y="1758399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3374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관리자가 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929005"/>
            <a:ext cx="8181975" cy="44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96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441467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관리자가 다루는 프로그램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5" y="2256224"/>
            <a:ext cx="2819400" cy="10509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73" y="2037697"/>
            <a:ext cx="4210050" cy="1325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72" y="3324332"/>
            <a:ext cx="3232150" cy="1036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19" y="4310391"/>
            <a:ext cx="1524000" cy="2133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2" y="4258069"/>
            <a:ext cx="2143125" cy="2143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49" y="4483394"/>
            <a:ext cx="27051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1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64522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직업 분류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66523" y="1817688"/>
            <a:ext cx="20585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엔지니어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DBA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85812" y="2631173"/>
            <a:ext cx="790098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신입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~ 3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년차까지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많이 보는 직종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DB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의 설치 및 패치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장애처리가 주 업무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DB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의 백업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복구 및 설치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패치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829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64522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직업 분류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125971" y="1817688"/>
            <a:ext cx="939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모델러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85812" y="2983350"/>
            <a:ext cx="7900988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3~4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년차가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되면 담당하게 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주로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DB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설계 단계에서 활동 하며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DB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모델링을 수행하는 업무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Magration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및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튜닝등의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기술이 필요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4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76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64522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직업 분류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251807" y="1817688"/>
            <a:ext cx="6880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튜너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85812" y="2631483"/>
            <a:ext cx="7900988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DB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의 성능향상 업무를 담당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경력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4~5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년차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이상이 되는 사람이 담당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오라클이라는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소프트웨어에 대해서 잘 이해하고 파악하고 있으면서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컨트롤을 할 수 있는 인력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오라클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SQL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및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Tuning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기술이 필수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945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8760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7" y="2403230"/>
            <a:ext cx="4013104" cy="39213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648200" y="2538529"/>
            <a:ext cx="40386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WDP (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미취업자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대학생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기간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1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개월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평일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or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주말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시간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120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시간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비용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교육기관 문의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교재비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교육기관 문의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시험응시료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245$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210129" y="1817627"/>
            <a:ext cx="813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WDP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7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8760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7" y="2403230"/>
            <a:ext cx="4013104" cy="39213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110743" y="1817627"/>
            <a:ext cx="9701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OAEC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648200" y="2538529"/>
            <a:ext cx="40386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OAEC (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대학생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기간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2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주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주말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시간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30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시간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비용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교육기관 문의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교재비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교육기관 문의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시험응시료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245$</a:t>
            </a:r>
          </a:p>
        </p:txBody>
      </p:sp>
    </p:spTree>
    <p:extLst>
      <p:ext uri="{BB962C8B-B14F-4D97-AF65-F5344CB8AC3E}">
        <p14:creationId xmlns:p14="http://schemas.microsoft.com/office/powerpoint/2010/main" val="376429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8760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068791" y="1817627"/>
            <a:ext cx="30540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WDP &amp; OAEC 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시험과목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85812" y="2398575"/>
            <a:ext cx="7900988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1Z0 – 051 SQL Expert (home testing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가능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시험시간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120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70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항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66%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이상 합격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1Z0 – 052 11g Administration 1</a:t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시험시간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120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84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항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68%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이상 합격</a:t>
            </a:r>
            <a:endParaRPr lang="en-US" altLang="ko-KR" sz="19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1Z0 – 053 11g Administration 2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시험시간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90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70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문항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70%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이상 합격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10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8760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7" y="2403230"/>
            <a:ext cx="4013104" cy="39213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648200" y="3277193"/>
            <a:ext cx="4038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OCP</a:t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자격요건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WDP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및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OAEC</a:t>
            </a:r>
            <a:r>
              <a:rPr lang="ko-KR" altLang="en-US" sz="16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교육인증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6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시험응시료</a:t>
            </a:r>
            <a:r>
              <a:rPr lang="ko-KR" altLang="en-US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245$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210129" y="1817627"/>
            <a:ext cx="7713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OCP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2698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79680" y="3568125"/>
            <a:ext cx="7620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빅데이터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관리자는 수만은 데이터 속에서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트렌드를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읽어내 부가가치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가 높은 결과물을 판단 혹은 결과를 이끌어내는 일을 담당한다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sz="1900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900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7578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3328124"/>
            <a:ext cx="7620000" cy="164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기존 데이터베이스 관리도구의 능력을 넘어서는 대량의 정형 또는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데이터베이스 형태가 아닌 비정형의 데이터 집합조차 포함한 데이터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로부터 가치를 추출하고 그 결과를 분석한다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389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95300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관리자가 필요로 하는 과목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2647950" cy="1038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788091"/>
            <a:ext cx="2571750" cy="1781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82" y="1787047"/>
            <a:ext cx="2543175" cy="1800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3" y="3400425"/>
            <a:ext cx="3038475" cy="1504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95" y="3428999"/>
            <a:ext cx="2619375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96" y="5058557"/>
            <a:ext cx="3171825" cy="1438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43" y="3383572"/>
            <a:ext cx="2340231" cy="17687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82175" y="55372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자료구조</a:t>
            </a:r>
            <a:endParaRPr lang="ko-KR" altLang="en-US" sz="40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944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4910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의 활용 분야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" y="2263015"/>
            <a:ext cx="2514600" cy="1600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1" y="4338671"/>
            <a:ext cx="2343151" cy="16668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57" y="1981198"/>
            <a:ext cx="2676525" cy="15051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1" y="1925269"/>
            <a:ext cx="2609849" cy="17120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04" y="3814174"/>
            <a:ext cx="2552700" cy="1790700"/>
          </a:xfrm>
          <a:prstGeom prst="rect">
            <a:avLst/>
          </a:prstGeom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8" b="11053"/>
          <a:stretch/>
        </p:blipFill>
        <p:spPr>
          <a:xfrm>
            <a:off x="4004367" y="5079658"/>
            <a:ext cx="1895474" cy="1453189"/>
          </a:xfrm>
          <a:prstGeom prst="rect">
            <a:avLst/>
          </a:prstGeom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12" y="3590738"/>
            <a:ext cx="2645696" cy="14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7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17319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프로그래머란</a:t>
            </a:r>
            <a:r>
              <a:rPr lang="en-US" altLang="ko-KR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2819400"/>
            <a:ext cx="20574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5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81400" y="2819400"/>
            <a:ext cx="20574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5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9400" y="2819400"/>
            <a:ext cx="20574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5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자</a:t>
            </a:r>
          </a:p>
        </p:txBody>
      </p:sp>
    </p:spTree>
    <p:extLst>
      <p:ext uri="{BB962C8B-B14F-4D97-AF65-F5344CB8AC3E}">
        <p14:creationId xmlns:p14="http://schemas.microsoft.com/office/powerpoint/2010/main" val="379259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4910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의 활용 사례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05191"/>
            <a:ext cx="6773220" cy="53347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" y="2142415"/>
            <a:ext cx="8192133" cy="5715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9" y="3914742"/>
            <a:ext cx="8173591" cy="4763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87" y="4829699"/>
            <a:ext cx="6801799" cy="7621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86823"/>
            <a:ext cx="681132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4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33717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085356" y="2013728"/>
            <a:ext cx="3237406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빅데이터분석전문가</a:t>
            </a:r>
            <a:r>
              <a:rPr lang="en-US" altLang="ko-KR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SPSS</a:t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R 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프로그래밍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Python</a:t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다양한 분석 도구</a:t>
            </a:r>
            <a:endParaRPr lang="en-US" altLang="ko-KR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495800" y="2013728"/>
            <a:ext cx="37211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빅데이터기술전문가</a:t>
            </a:r>
            <a:r>
              <a:rPr lang="en-US" altLang="ko-KR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웹사이트 구축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- 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데이터분석 </a:t>
            </a:r>
            <a:r>
              <a:rPr lang="ko-KR" altLang="en-US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클라우드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서비스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- 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인프라 관리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- </a:t>
            </a:r>
            <a:r>
              <a:rPr lang="ko-KR" altLang="en-US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유닉스 시스템</a:t>
            </a: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- </a:t>
            </a:r>
            <a:r>
              <a:rPr lang="ko-KR" altLang="en-US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하둡</a:t>
            </a:r>
            <a:r>
              <a:rPr lang="ko-KR" altLang="en-US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en-US" altLang="ko-KR" dirty="0">
              <a:solidFill>
                <a:schemeClr val="accent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40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관력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973412" y="1817627"/>
            <a:ext cx="34964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ADsP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ko-KR" altLang="en-US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데이터분석준전문가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1" y="2473661"/>
            <a:ext cx="7498715" cy="34699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82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관력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051959" y="1817627"/>
            <a:ext cx="30877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ADP (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데이터분석전문가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1" y="2473661"/>
            <a:ext cx="7498715" cy="34699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708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관력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136391" y="1817627"/>
            <a:ext cx="918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OCJP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2" y="2473660"/>
            <a:ext cx="7498715" cy="3469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4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전문가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전문가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의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214918" y="1817688"/>
            <a:ext cx="6761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LPIC(Linux Professional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Institute Certification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2" y="2473659"/>
            <a:ext cx="7498715" cy="346993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829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빅데이터</a:t>
            </a:r>
            <a:r>
              <a:rPr lang="ko-KR" altLang="en-US" dirty="0" smtClean="0"/>
              <a:t> 전문가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err="1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빅데이터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전문가의 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411512" y="1817688"/>
            <a:ext cx="17780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ko-KR" altLang="en-US" b="1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리눅스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마스터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1" y="2473659"/>
            <a:ext cx="7498715" cy="34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6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데이터베이스 관리자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8760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데이터베이스 관리자의 </a:t>
            </a:r>
            <a:r>
              <a:rPr lang="ko-KR" altLang="en-US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자격증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210129" y="1817627"/>
            <a:ext cx="7713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OCP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" y="2473661"/>
            <a:ext cx="7498714" cy="34546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37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2698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정보보안 전문가란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정보보안 전문가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3275738"/>
            <a:ext cx="7620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정보보안전문가는 정보 보안 정책을 수립하고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시스템에 대한 접근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및 운영을 통제하며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침입자가 발생했을 때에는 신속히 탐지해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정보자산을 보호한다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450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339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grpSp>
        <p:nvGrpSpPr>
          <p:cNvPr id="14340" name="Group 56"/>
          <p:cNvGrpSpPr>
            <a:grpSpLocks/>
          </p:cNvGrpSpPr>
          <p:nvPr/>
        </p:nvGrpSpPr>
        <p:grpSpPr bwMode="auto">
          <a:xfrm>
            <a:off x="428625" y="1371600"/>
            <a:ext cx="7788275" cy="3836988"/>
            <a:chOff x="270" y="743"/>
            <a:chExt cx="1684" cy="2417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70" y="743"/>
              <a:ext cx="1327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latinLnBrk="1" hangingPunct="1">
                <a:buClr>
                  <a:srgbClr val="0066CC"/>
                </a:buClr>
                <a:buFont typeface="Wingdings" pitchFamily="2" charset="2"/>
                <a:buChar char="§"/>
                <a:defRPr/>
              </a:pPr>
              <a:r>
                <a:rPr lang="en-US" altLang="ko-KR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cs typeface="+mn-cs"/>
                  <a:sym typeface="BentonSansF Book" charset="0"/>
                </a:rPr>
                <a:t> </a:t>
              </a:r>
              <a:r>
                <a:rPr lang="ko-KR" altLang="en-US" sz="1800" dirty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+mn-cs"/>
                  <a:sym typeface="BentonSansF Book" charset="0"/>
                </a:rPr>
                <a:t>프로그래머의 종류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12" y="1299"/>
              <a:ext cx="700" cy="1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72000" indent="-180000" eaLnBrk="1" latinLnBrk="1" hangingPunct="1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엔지니어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 -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시스템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SW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엔지니어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 -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응용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엔지니어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 - DB 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엔지니어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 -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네트워크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엔지니어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 - </a:t>
              </a:r>
              <a:r>
                <a:rPr lang="ko-KR" altLang="en-US" sz="1600" dirty="0" err="1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모바일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  <a:cs typeface="+mn-cs"/>
                </a:rPr>
                <a:t>엔지니어</a:t>
              </a:r>
              <a:endParaRPr lang="en-US" altLang="ko-KR" sz="16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54" y="1299"/>
              <a:ext cx="700" cy="1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72000" indent="-180000" eaLnBrk="1" latinLnBrk="1" hangingPunct="1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시스템관리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 -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시스템운용 유지보수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 -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응용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유지보수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 - DB 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유지보수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 -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네트워크 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유지보수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/>
              </a:r>
              <a:b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 - </a:t>
              </a:r>
              <a:r>
                <a:rPr lang="ko-KR" altLang="en-US" sz="1600" dirty="0" err="1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모바일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SW </a:t>
              </a:r>
              <a:r>
                <a:rPr lang="ko-KR" altLang="en-US" sz="1600" dirty="0">
                  <a:solidFill>
                    <a:schemeClr val="accent6"/>
                  </a:solidFill>
                  <a:latin typeface="HY견고딕" pitchFamily="18" charset="-127"/>
                  <a:ea typeface="HY견고딕" pitchFamily="18" charset="-127"/>
                </a:rPr>
                <a:t>유지보수</a:t>
              </a:r>
              <a:endParaRPr lang="en-US" altLang="ko-KR" sz="16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3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64495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정보보안 전문가의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정보보안 전문가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64698" y="2971800"/>
            <a:ext cx="2520000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 dirty="0" smtClean="0"/>
              <a:t>악성코드 분석 전문가</a:t>
            </a:r>
            <a:endParaRPr lang="ko-KR" altLang="en-US" sz="1700" b="1" dirty="0"/>
          </a:p>
        </p:txBody>
      </p:sp>
      <p:sp>
        <p:nvSpPr>
          <p:cNvPr id="9" name="직사각형 8"/>
          <p:cNvSpPr/>
          <p:nvPr/>
        </p:nvSpPr>
        <p:spPr>
          <a:xfrm>
            <a:off x="6014400" y="4605336"/>
            <a:ext cx="2520000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 smtClean="0"/>
              <a:t>침해사고 대응 전문가</a:t>
            </a:r>
            <a:endParaRPr lang="ko-KR" altLang="en-US" sz="1700" b="1" dirty="0"/>
          </a:p>
        </p:txBody>
      </p:sp>
      <p:sp>
        <p:nvSpPr>
          <p:cNvPr id="10" name="직사각형 9"/>
          <p:cNvSpPr/>
          <p:nvPr/>
        </p:nvSpPr>
        <p:spPr>
          <a:xfrm>
            <a:off x="3339549" y="2971801"/>
            <a:ext cx="2520000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 dirty="0" smtClean="0"/>
              <a:t>보안솔루션 개발자</a:t>
            </a:r>
            <a:endParaRPr lang="ko-KR" altLang="en-US" sz="1700" b="1" dirty="0"/>
          </a:p>
        </p:txBody>
      </p:sp>
      <p:sp>
        <p:nvSpPr>
          <p:cNvPr id="11" name="직사각형 10"/>
          <p:cNvSpPr/>
          <p:nvPr/>
        </p:nvSpPr>
        <p:spPr>
          <a:xfrm>
            <a:off x="6014400" y="2971801"/>
            <a:ext cx="2520000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 dirty="0" smtClean="0"/>
              <a:t>보안 컨설턴트</a:t>
            </a:r>
            <a:endParaRPr lang="ko-KR" altLang="en-US" sz="1700" b="1" dirty="0"/>
          </a:p>
        </p:txBody>
      </p:sp>
      <p:sp>
        <p:nvSpPr>
          <p:cNvPr id="12" name="직사각형 11"/>
          <p:cNvSpPr/>
          <p:nvPr/>
        </p:nvSpPr>
        <p:spPr>
          <a:xfrm>
            <a:off x="3339549" y="4605336"/>
            <a:ext cx="2520000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 dirty="0" smtClean="0"/>
              <a:t>디지털 </a:t>
            </a:r>
            <a:r>
              <a:rPr lang="ko-KR" altLang="en-US" sz="1700" b="1" dirty="0" err="1" smtClean="0"/>
              <a:t>포렌식</a:t>
            </a:r>
            <a:r>
              <a:rPr lang="ko-KR" altLang="en-US" sz="1700" b="1" dirty="0" smtClean="0"/>
              <a:t> 전문가</a:t>
            </a:r>
            <a:endParaRPr lang="ko-KR" altLang="en-US" sz="1700" b="1" dirty="0"/>
          </a:p>
        </p:txBody>
      </p:sp>
      <p:sp>
        <p:nvSpPr>
          <p:cNvPr id="17" name="직사각형 16"/>
          <p:cNvSpPr/>
          <p:nvPr/>
        </p:nvSpPr>
        <p:spPr>
          <a:xfrm>
            <a:off x="664698" y="4605336"/>
            <a:ext cx="2520000" cy="72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 dirty="0" smtClean="0"/>
              <a:t>정보보안 관리자</a:t>
            </a:r>
            <a:endParaRPr lang="ko-KR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765794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보안솔루션 개발자</a:t>
            </a:r>
          </a:p>
        </p:txBody>
      </p:sp>
    </p:spTree>
    <p:extLst>
      <p:ext uri="{BB962C8B-B14F-4D97-AF65-F5344CB8AC3E}">
        <p14:creationId xmlns:p14="http://schemas.microsoft.com/office/powerpoint/2010/main" val="2950875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50068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보안솔루션 개발자란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보안솔루션 개발자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84900" y="3568125"/>
            <a:ext cx="7620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정보보호 관련 사고를 미연에 방지하기 위해서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보안이 필요한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분야에서 요구되는 소프트웨어 프로그램 개발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하는 전문가를 말한다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876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0662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보안솔루션 개발자가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보안솔루션 개발자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690964"/>
            <a:ext cx="762000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정보보호 산업의 동향을 파악하고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고객이 요구하는 수준에 맞는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보안제품을 기획한다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기획에 따른 정보보호 제품을 설계하고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암호화 알고리즘을 개발한다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외부로부터 불법 침입을 탐지하기 위한 시스템과 방화벽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백신 등의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프로그램을 개발한다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703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8356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보안솔루션 개발자 관련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보안솔루션 개발자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198525"/>
            <a:ext cx="7620000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SW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설계 전문가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SW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 개발을 위한 요구사항을 분석하고 이를 해결하기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  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위한 계획과정을 수행하는 전문가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SW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개발자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SW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 구현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개발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보안하는 전문가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보안제품 기술자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개발된 정보보호 시스템에 대해 품질을 보증 및 기술지원을 하는 전문가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72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0662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보안솔루션 개발자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준비사항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보안솔루션 개발자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85812" y="3620519"/>
            <a:ext cx="7620000" cy="106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컴퓨터공학사 및 정보보호학사 등 컴퓨터 관련 학과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언어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C/C++, JAVA, HTML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등의 프로그래밍 기술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36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8356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보안솔루션 개발자 필요 지식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보안솔루션 개발자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398583"/>
            <a:ext cx="762000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현재 또는 향후 발생 가능할 보안위협에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시스템 품질검증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성능측정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보정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시스템 가용성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신뢰성 확보를 위한 생명주기관리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 시스템 설계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개발에 대한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개발된 보안시스템을 고객환경에 적응할 수 있는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</a:t>
            </a:r>
            <a:r>
              <a:rPr lang="ko-KR" altLang="en-US" sz="17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트래픽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수집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7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필터링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 능력</a:t>
            </a:r>
            <a:endParaRPr lang="en-US" altLang="ko-KR" sz="17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633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10662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보안솔루션 개발자가 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보안솔루션 개발자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"/>
          <a:stretch/>
        </p:blipFill>
        <p:spPr>
          <a:xfrm>
            <a:off x="533400" y="190500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34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침해사고 대응 전문가</a:t>
            </a:r>
          </a:p>
        </p:txBody>
      </p:sp>
    </p:spTree>
    <p:extLst>
      <p:ext uri="{BB962C8B-B14F-4D97-AF65-F5344CB8AC3E}">
        <p14:creationId xmlns:p14="http://schemas.microsoft.com/office/powerpoint/2010/main" val="3912308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084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침해사고 대응 전문가란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침해사고 대응 전문가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79680" y="3568127"/>
            <a:ext cx="790712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전산망의 침해사고 대응활동을 지원하고 전산망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운영기관등에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대해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통일된 협조체계를 구축해 국제적 침해사고 대응을 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051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/>
          </a:p>
        </p:txBody>
      </p:sp>
      <p:grpSp>
        <p:nvGrpSpPr>
          <p:cNvPr id="15363" name="그룹 11"/>
          <p:cNvGrpSpPr>
            <a:grpSpLocks/>
          </p:cNvGrpSpPr>
          <p:nvPr/>
        </p:nvGrpSpPr>
        <p:grpSpPr bwMode="auto">
          <a:xfrm>
            <a:off x="30163" y="228600"/>
            <a:ext cx="914400" cy="1066800"/>
            <a:chOff x="76200" y="27140"/>
            <a:chExt cx="914400" cy="1066800"/>
          </a:xfrm>
        </p:grpSpPr>
        <p:sp>
          <p:nvSpPr>
            <p:cNvPr id="10" name="직사각형 9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Java</a:t>
              </a:r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java</a:t>
              </a:r>
              <a:endParaRPr lang="ko-KR" altLang="en-US" sz="8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64" name="그룹 24"/>
          <p:cNvGrpSpPr>
            <a:grpSpLocks/>
          </p:cNvGrpSpPr>
          <p:nvPr/>
        </p:nvGrpSpPr>
        <p:grpSpPr bwMode="auto">
          <a:xfrm>
            <a:off x="30163" y="1574800"/>
            <a:ext cx="914400" cy="1066800"/>
            <a:chOff x="76200" y="27140"/>
            <a:chExt cx="914400" cy="1066800"/>
          </a:xfrm>
        </p:grpSpPr>
        <p:sp>
          <p:nvSpPr>
            <p:cNvPr id="26" name="직사각형 2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C/C++</a:t>
              </a:r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C++</a:t>
              </a:r>
              <a:endParaRPr lang="ko-KR" altLang="en-US" sz="8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 / C++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65" name="그룹 27"/>
          <p:cNvGrpSpPr>
            <a:grpSpLocks/>
          </p:cNvGrpSpPr>
          <p:nvPr/>
        </p:nvGrpSpPr>
        <p:grpSpPr bwMode="auto">
          <a:xfrm>
            <a:off x="30163" y="2919413"/>
            <a:ext cx="914400" cy="1066800"/>
            <a:chOff x="76200" y="27140"/>
            <a:chExt cx="914400" cy="1066800"/>
          </a:xfrm>
        </p:grpSpPr>
        <p:sp>
          <p:nvSpPr>
            <p:cNvPr id="29" name="직사각형 28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C#</a:t>
              </a:r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C#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C#</a:t>
              </a:r>
              <a:endParaRPr lang="ko-KR" altLang="en-US" sz="8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C# / .NET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66" name="그룹 30"/>
          <p:cNvGrpSpPr>
            <a:grpSpLocks/>
          </p:cNvGrpSpPr>
          <p:nvPr/>
        </p:nvGrpSpPr>
        <p:grpSpPr bwMode="auto">
          <a:xfrm>
            <a:off x="30163" y="4265613"/>
            <a:ext cx="914400" cy="1066800"/>
            <a:chOff x="76200" y="27140"/>
            <a:chExt cx="914400" cy="1066800"/>
          </a:xfrm>
        </p:grpSpPr>
        <p:sp>
          <p:nvSpPr>
            <p:cNvPr id="32" name="직사각형 31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Javascript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jQuery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Sencha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JS </a:t>
              </a:r>
              <a:r>
                <a:rPr lang="ko-KR" altLang="en-US" sz="800" dirty="0"/>
                <a:t>패턴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Javascript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67" name="그룹 33"/>
          <p:cNvGrpSpPr>
            <a:grpSpLocks/>
          </p:cNvGrpSpPr>
          <p:nvPr/>
        </p:nvGrpSpPr>
        <p:grpSpPr bwMode="auto">
          <a:xfrm>
            <a:off x="30163" y="5611813"/>
            <a:ext cx="914400" cy="1066800"/>
            <a:chOff x="76200" y="27140"/>
            <a:chExt cx="914400" cy="1066800"/>
          </a:xfrm>
        </p:grpSpPr>
        <p:sp>
          <p:nvSpPr>
            <p:cNvPr id="35" name="직사각형 3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JSP / SERVIET</a:t>
              </a:r>
            </a:p>
            <a:p>
              <a:pPr>
                <a:defRPr/>
              </a:pPr>
              <a:r>
                <a:rPr lang="en-US" altLang="ko-KR" sz="800" dirty="0"/>
                <a:t>Node.js</a:t>
              </a:r>
            </a:p>
            <a:p>
              <a:pPr>
                <a:defRPr/>
              </a:pPr>
              <a:r>
                <a:rPr lang="en-US" altLang="ko-KR" sz="800" dirty="0"/>
                <a:t>PHP, Ruby</a:t>
              </a:r>
            </a:p>
            <a:p>
              <a:pPr>
                <a:defRPr/>
              </a:pPr>
              <a:r>
                <a:rPr lang="en-US" altLang="ko-KR" sz="700" dirty="0"/>
                <a:t>Python/</a:t>
              </a:r>
              <a:r>
                <a:rPr lang="en-US" altLang="ko-KR" sz="700" dirty="0" err="1"/>
                <a:t>ASP.Net</a:t>
              </a:r>
              <a:endParaRPr lang="ko-KR" altLang="en-US" sz="7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서버스크립트</a:t>
              </a:r>
            </a:p>
          </p:txBody>
        </p:sp>
      </p:grpSp>
      <p:grpSp>
        <p:nvGrpSpPr>
          <p:cNvPr id="15368" name="그룹 39"/>
          <p:cNvGrpSpPr>
            <a:grpSpLocks/>
          </p:cNvGrpSpPr>
          <p:nvPr/>
        </p:nvGrpSpPr>
        <p:grpSpPr bwMode="auto">
          <a:xfrm>
            <a:off x="1046163" y="228600"/>
            <a:ext cx="914400" cy="1066800"/>
            <a:chOff x="76200" y="27140"/>
            <a:chExt cx="914400" cy="1066800"/>
          </a:xfrm>
        </p:grpSpPr>
        <p:sp>
          <p:nvSpPr>
            <p:cNvPr id="41" name="직사각형 4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UML</a:t>
              </a:r>
            </a:p>
            <a:p>
              <a:pPr>
                <a:defRPr/>
              </a:pPr>
              <a:r>
                <a:rPr lang="en-US" altLang="ko-KR" sz="800" dirty="0"/>
                <a:t>EA </a:t>
              </a:r>
            </a:p>
            <a:p>
              <a:pPr>
                <a:defRPr/>
              </a:pPr>
              <a:r>
                <a:rPr lang="en-US" altLang="ko-KR" sz="800" dirty="0"/>
                <a:t>RSA</a:t>
              </a:r>
            </a:p>
            <a:p>
              <a:pPr>
                <a:defRPr/>
              </a:pPr>
              <a:r>
                <a:rPr lang="en-US" altLang="ko-KR" sz="800" dirty="0"/>
                <a:t>DDD</a:t>
              </a:r>
              <a:endParaRPr lang="ko-KR" altLang="en-US" sz="8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객체모델링</a:t>
              </a:r>
            </a:p>
          </p:txBody>
        </p:sp>
      </p:grpSp>
      <p:grpSp>
        <p:nvGrpSpPr>
          <p:cNvPr id="15369" name="그룹 42"/>
          <p:cNvGrpSpPr>
            <a:grpSpLocks/>
          </p:cNvGrpSpPr>
          <p:nvPr/>
        </p:nvGrpSpPr>
        <p:grpSpPr bwMode="auto">
          <a:xfrm>
            <a:off x="1046163" y="1574800"/>
            <a:ext cx="914400" cy="1066800"/>
            <a:chOff x="76200" y="27140"/>
            <a:chExt cx="914400" cy="1066800"/>
          </a:xfrm>
        </p:grpSpPr>
        <p:sp>
          <p:nvSpPr>
            <p:cNvPr id="44" name="직사각형 4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Stack, Queue</a:t>
              </a:r>
            </a:p>
            <a:p>
              <a:pPr>
                <a:defRPr/>
              </a:pPr>
              <a:r>
                <a:rPr lang="ko-KR" altLang="en-US" sz="800" dirty="0" err="1"/>
                <a:t>문자셋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표현식</a:t>
              </a:r>
              <a:endParaRPr lang="ko-KR" altLang="en-US" sz="8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자료구조</a:t>
              </a:r>
            </a:p>
          </p:txBody>
        </p:sp>
      </p:grpSp>
      <p:grpSp>
        <p:nvGrpSpPr>
          <p:cNvPr id="15370" name="그룹 45"/>
          <p:cNvGrpSpPr>
            <a:grpSpLocks/>
          </p:cNvGrpSpPr>
          <p:nvPr/>
        </p:nvGrpSpPr>
        <p:grpSpPr bwMode="auto">
          <a:xfrm>
            <a:off x="1046163" y="2919413"/>
            <a:ext cx="914400" cy="1066800"/>
            <a:chOff x="76200" y="27140"/>
            <a:chExt cx="914400" cy="1066800"/>
          </a:xfrm>
        </p:grpSpPr>
        <p:sp>
          <p:nvSpPr>
            <p:cNvPr id="47" name="직사각형 4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Linux OS</a:t>
              </a:r>
            </a:p>
            <a:p>
              <a:pPr>
                <a:defRPr/>
              </a:pPr>
              <a:r>
                <a:rPr lang="ko-KR" altLang="en-US" sz="800" dirty="0"/>
                <a:t>시스템 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프로그래밍</a:t>
              </a:r>
              <a:endParaRPr lang="en-US" altLang="ko-KR" sz="8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플랫폼</a:t>
              </a: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/</a:t>
              </a: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리눅스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71" name="그룹 48"/>
          <p:cNvGrpSpPr>
            <a:grpSpLocks/>
          </p:cNvGrpSpPr>
          <p:nvPr/>
        </p:nvGrpSpPr>
        <p:grpSpPr bwMode="auto">
          <a:xfrm>
            <a:off x="1046163" y="4265613"/>
            <a:ext cx="914400" cy="1066800"/>
            <a:chOff x="76200" y="27140"/>
            <a:chExt cx="914400" cy="1066800"/>
          </a:xfrm>
        </p:grpSpPr>
        <p:sp>
          <p:nvSpPr>
            <p:cNvPr id="50" name="직사각형 4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HQML/XHTML</a:t>
              </a:r>
            </a:p>
            <a:p>
              <a:pPr>
                <a:defRPr/>
              </a:pPr>
              <a:r>
                <a:rPr lang="en-US" altLang="ko-KR" sz="800" dirty="0"/>
                <a:t>CSS</a:t>
              </a:r>
            </a:p>
            <a:p>
              <a:pPr>
                <a:defRPr/>
              </a:pPr>
              <a:r>
                <a:rPr lang="en-US" altLang="ko-KR" sz="800" dirty="0"/>
                <a:t>XML, XSLT</a:t>
              </a:r>
            </a:p>
            <a:p>
              <a:pPr>
                <a:defRPr/>
              </a:pPr>
              <a:r>
                <a:rPr lang="en-US" altLang="ko-KR" sz="800" dirty="0"/>
                <a:t>JSON</a:t>
              </a:r>
              <a:endParaRPr lang="ko-KR" altLang="en-US" sz="8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마크업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언어</a:t>
              </a:r>
            </a:p>
          </p:txBody>
        </p:sp>
      </p:grpSp>
      <p:grpSp>
        <p:nvGrpSpPr>
          <p:cNvPr id="15372" name="그룹 51"/>
          <p:cNvGrpSpPr>
            <a:grpSpLocks/>
          </p:cNvGrpSpPr>
          <p:nvPr/>
        </p:nvGrpSpPr>
        <p:grpSpPr bwMode="auto">
          <a:xfrm>
            <a:off x="1046163" y="5611813"/>
            <a:ext cx="914400" cy="1066800"/>
            <a:chOff x="76200" y="27140"/>
            <a:chExt cx="914400" cy="1066800"/>
          </a:xfrm>
        </p:grpSpPr>
        <p:sp>
          <p:nvSpPr>
            <p:cNvPr id="53" name="직사각형 5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HQML JS API</a:t>
              </a:r>
            </a:p>
            <a:p>
              <a:pPr>
                <a:defRPr/>
              </a:pPr>
              <a:r>
                <a:rPr lang="en-US" altLang="ko-KR" sz="800" dirty="0" err="1"/>
                <a:t>WebSocket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Socket.io</a:t>
              </a:r>
            </a:p>
            <a:p>
              <a:pPr>
                <a:defRPr/>
              </a:pPr>
              <a:r>
                <a:rPr lang="en-US" altLang="ko-KR" sz="700" dirty="0" err="1"/>
                <a:t>WebGL</a:t>
              </a:r>
              <a:r>
                <a:rPr lang="en-US" altLang="ko-KR" sz="700" dirty="0"/>
                <a:t>, Canvas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HTML5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73" name="그룹 54"/>
          <p:cNvGrpSpPr>
            <a:grpSpLocks/>
          </p:cNvGrpSpPr>
          <p:nvPr/>
        </p:nvGrpSpPr>
        <p:grpSpPr bwMode="auto">
          <a:xfrm>
            <a:off x="2060575" y="228600"/>
            <a:ext cx="914400" cy="1066800"/>
            <a:chOff x="76200" y="27140"/>
            <a:chExt cx="914400" cy="1066800"/>
          </a:xfrm>
        </p:grpSpPr>
        <p:sp>
          <p:nvSpPr>
            <p:cNvPr id="56" name="직사각형 5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웹아키텍처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Apache / Jetty</a:t>
              </a:r>
            </a:p>
            <a:p>
              <a:pPr>
                <a:defRPr/>
              </a:pPr>
              <a:r>
                <a:rPr lang="en-US" altLang="ko-KR" sz="800" dirty="0"/>
                <a:t>HTTP </a:t>
              </a:r>
              <a:r>
                <a:rPr lang="ko-KR" altLang="en-US" sz="800" dirty="0"/>
                <a:t>이해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아키텍처</a:t>
              </a:r>
            </a:p>
          </p:txBody>
        </p:sp>
      </p:grpSp>
      <p:grpSp>
        <p:nvGrpSpPr>
          <p:cNvPr id="15374" name="그룹 57"/>
          <p:cNvGrpSpPr>
            <a:grpSpLocks/>
          </p:cNvGrpSpPr>
          <p:nvPr/>
        </p:nvGrpSpPr>
        <p:grpSpPr bwMode="auto">
          <a:xfrm>
            <a:off x="2060575" y="1574800"/>
            <a:ext cx="914400" cy="1066800"/>
            <a:chOff x="76200" y="27140"/>
            <a:chExt cx="914400" cy="1066800"/>
          </a:xfrm>
        </p:grpSpPr>
        <p:sp>
          <p:nvSpPr>
            <p:cNvPr id="59" name="직사각형 5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Responsive</a:t>
              </a:r>
            </a:p>
            <a:p>
              <a:pPr>
                <a:defRPr/>
              </a:pPr>
              <a:r>
                <a:rPr lang="en-US" altLang="ko-KR" sz="800" dirty="0"/>
                <a:t>Design</a:t>
              </a:r>
            </a:p>
            <a:p>
              <a:pPr>
                <a:defRPr/>
              </a:pPr>
              <a:r>
                <a:rPr lang="en-US" altLang="ko-KR" sz="800" dirty="0" err="1"/>
                <a:t>PhoneGap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Titanium</a:t>
              </a:r>
              <a:endParaRPr lang="ko-KR" altLang="en-US" sz="80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모바일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웹</a:t>
              </a:r>
            </a:p>
          </p:txBody>
        </p:sp>
      </p:grpSp>
      <p:grpSp>
        <p:nvGrpSpPr>
          <p:cNvPr id="15375" name="그룹 60"/>
          <p:cNvGrpSpPr>
            <a:grpSpLocks/>
          </p:cNvGrpSpPr>
          <p:nvPr/>
        </p:nvGrpSpPr>
        <p:grpSpPr bwMode="auto">
          <a:xfrm>
            <a:off x="2060575" y="2919413"/>
            <a:ext cx="914400" cy="1066800"/>
            <a:chOff x="76200" y="27140"/>
            <a:chExt cx="914400" cy="1066800"/>
          </a:xfrm>
        </p:grpSpPr>
        <p:sp>
          <p:nvSpPr>
            <p:cNvPr id="62" name="직사각형 61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Struts</a:t>
              </a:r>
            </a:p>
            <a:p>
              <a:pPr>
                <a:defRPr/>
              </a:pPr>
              <a:r>
                <a:rPr lang="en-US" altLang="ko-KR" sz="800" dirty="0"/>
                <a:t>Spring MVC</a:t>
              </a:r>
              <a:endParaRPr lang="ko-KR" altLang="en-US" sz="800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웹프레임워크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76" name="그룹 63"/>
          <p:cNvGrpSpPr>
            <a:grpSpLocks/>
          </p:cNvGrpSpPr>
          <p:nvPr/>
        </p:nvGrpSpPr>
        <p:grpSpPr bwMode="auto">
          <a:xfrm>
            <a:off x="2060575" y="4265613"/>
            <a:ext cx="914400" cy="1066800"/>
            <a:chOff x="76200" y="27140"/>
            <a:chExt cx="914400" cy="1066800"/>
          </a:xfrm>
        </p:grpSpPr>
        <p:sp>
          <p:nvSpPr>
            <p:cNvPr id="65" name="직사각형 6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IA </a:t>
              </a:r>
              <a:r>
                <a:rPr lang="ko-KR" altLang="en-US" sz="800" dirty="0"/>
                <a:t>기획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WireFrame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Storyboard</a:t>
              </a:r>
              <a:endParaRPr lang="ko-KR" altLang="en-US" sz="8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기획</a:t>
              </a:r>
            </a:p>
          </p:txBody>
        </p:sp>
      </p:grpSp>
      <p:grpSp>
        <p:nvGrpSpPr>
          <p:cNvPr id="15377" name="그룹 66"/>
          <p:cNvGrpSpPr>
            <a:grpSpLocks/>
          </p:cNvGrpSpPr>
          <p:nvPr/>
        </p:nvGrpSpPr>
        <p:grpSpPr bwMode="auto">
          <a:xfrm>
            <a:off x="2060575" y="5611813"/>
            <a:ext cx="914400" cy="1066800"/>
            <a:chOff x="76200" y="27140"/>
            <a:chExt cx="914400" cy="1066800"/>
          </a:xfrm>
        </p:grpSpPr>
        <p:sp>
          <p:nvSpPr>
            <p:cNvPr id="68" name="직사각형 67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분석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디자인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아키텍처 패턴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리팩토링</a:t>
              </a:r>
              <a:endParaRPr lang="ko-KR" altLang="en-US" sz="80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패턴</a:t>
              </a:r>
            </a:p>
          </p:txBody>
        </p:sp>
      </p:grpSp>
      <p:grpSp>
        <p:nvGrpSpPr>
          <p:cNvPr id="15378" name="그룹 69"/>
          <p:cNvGrpSpPr>
            <a:grpSpLocks/>
          </p:cNvGrpSpPr>
          <p:nvPr/>
        </p:nvGrpSpPr>
        <p:grpSpPr bwMode="auto">
          <a:xfrm>
            <a:off x="3076575" y="228600"/>
            <a:ext cx="914400" cy="1066800"/>
            <a:chOff x="76200" y="27140"/>
            <a:chExt cx="914400" cy="1066800"/>
          </a:xfrm>
        </p:grpSpPr>
        <p:sp>
          <p:nvSpPr>
            <p:cNvPr id="71" name="직사각형 7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채널 설계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컴포넌트 설계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플랫폼 설계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서버 설계</a:t>
              </a:r>
            </a:p>
          </p:txBody>
        </p:sp>
      </p:grpSp>
      <p:grpSp>
        <p:nvGrpSpPr>
          <p:cNvPr id="15379" name="그룹 72"/>
          <p:cNvGrpSpPr>
            <a:grpSpLocks/>
          </p:cNvGrpSpPr>
          <p:nvPr/>
        </p:nvGrpSpPr>
        <p:grpSpPr bwMode="auto">
          <a:xfrm>
            <a:off x="3076575" y="1574800"/>
            <a:ext cx="914400" cy="1066800"/>
            <a:chOff x="76200" y="27140"/>
            <a:chExt cx="914400" cy="1066800"/>
          </a:xfrm>
        </p:grpSpPr>
        <p:sp>
          <p:nvSpPr>
            <p:cNvPr id="74" name="직사각형 7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Qauth</a:t>
              </a:r>
              <a:r>
                <a:rPr lang="en-US" altLang="ko-KR" sz="800" dirty="0"/>
                <a:t> / SSO</a:t>
              </a:r>
            </a:p>
            <a:p>
              <a:pPr>
                <a:defRPr/>
              </a:pPr>
              <a:r>
                <a:rPr lang="en-US" altLang="ko-KR" sz="800" dirty="0"/>
                <a:t>Spring Security</a:t>
              </a:r>
            </a:p>
            <a:p>
              <a:pPr>
                <a:defRPr/>
              </a:pPr>
              <a:r>
                <a:rPr lang="en-US" altLang="ko-KR" sz="700" dirty="0"/>
                <a:t>Identity / Access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데이터보안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보안</a:t>
              </a:r>
            </a:p>
          </p:txBody>
        </p:sp>
      </p:grpSp>
      <p:grpSp>
        <p:nvGrpSpPr>
          <p:cNvPr id="15380" name="그룹 75"/>
          <p:cNvGrpSpPr>
            <a:grpSpLocks/>
          </p:cNvGrpSpPr>
          <p:nvPr/>
        </p:nvGrpSpPr>
        <p:grpSpPr bwMode="auto">
          <a:xfrm>
            <a:off x="3076575" y="2919413"/>
            <a:ext cx="914400" cy="1066800"/>
            <a:chOff x="76200" y="27140"/>
            <a:chExt cx="914400" cy="1066800"/>
          </a:xfrm>
        </p:grpSpPr>
        <p:sp>
          <p:nvSpPr>
            <p:cNvPr id="77" name="직사각형 7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JPA / </a:t>
              </a:r>
              <a:r>
                <a:rPr lang="en-US" altLang="ko-KR" sz="800" dirty="0" err="1"/>
                <a:t>myBatis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Hibemate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iBatis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Spring Data</a:t>
              </a:r>
              <a:endParaRPr lang="ko-KR" altLang="en-US" sz="800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7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Dataframework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81" name="그룹 78"/>
          <p:cNvGrpSpPr>
            <a:grpSpLocks/>
          </p:cNvGrpSpPr>
          <p:nvPr/>
        </p:nvGrpSpPr>
        <p:grpSpPr bwMode="auto">
          <a:xfrm>
            <a:off x="3076575" y="4265613"/>
            <a:ext cx="914400" cy="1066800"/>
            <a:chOff x="76200" y="27140"/>
            <a:chExt cx="914400" cy="1066800"/>
          </a:xfrm>
        </p:grpSpPr>
        <p:sp>
          <p:nvSpPr>
            <p:cNvPr id="80" name="직사각형 7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Jersey / </a:t>
              </a:r>
              <a:r>
                <a:rPr lang="en-US" altLang="ko-KR" sz="800" dirty="0" err="1"/>
                <a:t>Restlet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REST API </a:t>
              </a:r>
              <a:r>
                <a:rPr lang="ko-KR" altLang="en-US" sz="800" dirty="0"/>
                <a:t>설계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Open API</a:t>
              </a:r>
              <a:endParaRPr lang="ko-KR" altLang="en-US" sz="8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REST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82" name="그룹 81"/>
          <p:cNvGrpSpPr>
            <a:grpSpLocks/>
          </p:cNvGrpSpPr>
          <p:nvPr/>
        </p:nvGrpSpPr>
        <p:grpSpPr bwMode="auto">
          <a:xfrm>
            <a:off x="3076575" y="5611813"/>
            <a:ext cx="914400" cy="1066800"/>
            <a:chOff x="76200" y="27140"/>
            <a:chExt cx="914400" cy="1066800"/>
          </a:xfrm>
        </p:grpSpPr>
        <p:sp>
          <p:nvSpPr>
            <p:cNvPr id="83" name="직사각형 8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Objective c</a:t>
              </a:r>
            </a:p>
            <a:p>
              <a:pPr>
                <a:defRPr/>
              </a:pPr>
              <a:r>
                <a:rPr lang="en-US" altLang="ko-KR" sz="800" dirty="0"/>
                <a:t>Mac OS / </a:t>
              </a:r>
              <a:r>
                <a:rPr lang="en-US" altLang="ko-KR" sz="800" dirty="0" err="1"/>
                <a:t>iOS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Cocoa touch</a:t>
              </a:r>
            </a:p>
            <a:p>
              <a:pPr>
                <a:defRPr/>
              </a:pPr>
              <a:r>
                <a:rPr lang="ko-KR" altLang="en-US" sz="800" dirty="0"/>
                <a:t>디버깅</a:t>
              </a:r>
              <a:endParaRPr lang="en-US" altLang="ko-KR" sz="800" dirty="0"/>
            </a:p>
            <a:p>
              <a:pPr>
                <a:defRPr/>
              </a:pPr>
              <a:endParaRPr lang="ko-KR" altLang="en-US" sz="8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iOS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83" name="그룹 84"/>
          <p:cNvGrpSpPr>
            <a:grpSpLocks/>
          </p:cNvGrpSpPr>
          <p:nvPr/>
        </p:nvGrpSpPr>
        <p:grpSpPr bwMode="auto">
          <a:xfrm>
            <a:off x="4092575" y="228600"/>
            <a:ext cx="914400" cy="1066800"/>
            <a:chOff x="76200" y="27140"/>
            <a:chExt cx="914400" cy="1066800"/>
          </a:xfrm>
        </p:grpSpPr>
        <p:sp>
          <p:nvSpPr>
            <p:cNvPr id="86" name="직사각형 8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Android OS</a:t>
              </a:r>
              <a:endParaRPr lang="ko-KR" altLang="en-US" sz="80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안드로이드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84" name="그룹 87"/>
          <p:cNvGrpSpPr>
            <a:grpSpLocks/>
          </p:cNvGrpSpPr>
          <p:nvPr/>
        </p:nvGrpSpPr>
        <p:grpSpPr bwMode="auto">
          <a:xfrm>
            <a:off x="4092575" y="1574800"/>
            <a:ext cx="914400" cy="1066800"/>
            <a:chOff x="76200" y="27140"/>
            <a:chExt cx="914400" cy="1066800"/>
          </a:xfrm>
        </p:grpSpPr>
        <p:sp>
          <p:nvSpPr>
            <p:cNvPr id="89" name="직사각형 8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아키텍팅</a:t>
              </a:r>
              <a:r>
                <a:rPr lang="ko-KR" altLang="en-US" sz="800" dirty="0"/>
                <a:t> 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프로세스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아키텍쳐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문서화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IEEE 147.1</a:t>
              </a:r>
              <a:endParaRPr lang="ko-KR" altLang="en-US" sz="8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SW </a:t>
              </a: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아키텍처</a:t>
              </a:r>
            </a:p>
          </p:txBody>
        </p:sp>
      </p:grpSp>
      <p:grpSp>
        <p:nvGrpSpPr>
          <p:cNvPr id="15385" name="그룹 90"/>
          <p:cNvGrpSpPr>
            <a:grpSpLocks/>
          </p:cNvGrpSpPr>
          <p:nvPr/>
        </p:nvGrpSpPr>
        <p:grpSpPr bwMode="auto">
          <a:xfrm>
            <a:off x="4092575" y="2919413"/>
            <a:ext cx="914400" cy="1066800"/>
            <a:chOff x="76200" y="27140"/>
            <a:chExt cx="914400" cy="1066800"/>
          </a:xfrm>
        </p:grpSpPr>
        <p:sp>
          <p:nvSpPr>
            <p:cNvPr id="92" name="직사각형 91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웹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연계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통신 프레임워크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변환 유틸리티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아키텍쳐</a:t>
              </a: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설계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86" name="그룹 93"/>
          <p:cNvGrpSpPr>
            <a:grpSpLocks/>
          </p:cNvGrpSpPr>
          <p:nvPr/>
        </p:nvGrpSpPr>
        <p:grpSpPr bwMode="auto">
          <a:xfrm>
            <a:off x="4092575" y="4265613"/>
            <a:ext cx="914400" cy="1066800"/>
            <a:chOff x="76200" y="27140"/>
            <a:chExt cx="914400" cy="1066800"/>
          </a:xfrm>
        </p:grpSpPr>
        <p:sp>
          <p:nvSpPr>
            <p:cNvPr id="95" name="직사각형 9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SOAP</a:t>
              </a:r>
            </a:p>
            <a:p>
              <a:pPr>
                <a:defRPr/>
              </a:pPr>
              <a:r>
                <a:rPr lang="en-US" altLang="ko-KR" sz="800" dirty="0"/>
                <a:t>WSDL</a:t>
              </a:r>
            </a:p>
            <a:p>
              <a:pPr>
                <a:defRPr/>
              </a:pPr>
              <a:r>
                <a:rPr lang="en-US" altLang="ko-KR" sz="800" dirty="0"/>
                <a:t>UDDI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웹 서비스</a:t>
              </a:r>
            </a:p>
          </p:txBody>
        </p:sp>
      </p:grpSp>
      <p:grpSp>
        <p:nvGrpSpPr>
          <p:cNvPr id="15387" name="그룹 96"/>
          <p:cNvGrpSpPr>
            <a:grpSpLocks/>
          </p:cNvGrpSpPr>
          <p:nvPr/>
        </p:nvGrpSpPr>
        <p:grpSpPr bwMode="auto">
          <a:xfrm>
            <a:off x="4092575" y="5611813"/>
            <a:ext cx="914400" cy="1066800"/>
            <a:chOff x="76200" y="27140"/>
            <a:chExt cx="914400" cy="1066800"/>
          </a:xfrm>
        </p:grpSpPr>
        <p:sp>
          <p:nvSpPr>
            <p:cNvPr id="98" name="직사각형 97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TDD</a:t>
              </a:r>
            </a:p>
            <a:p>
              <a:pPr>
                <a:defRPr/>
              </a:pPr>
              <a:r>
                <a:rPr lang="ko-KR" altLang="en-US" sz="800" dirty="0"/>
                <a:t>단위 테스트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jUnit</a:t>
              </a:r>
              <a:r>
                <a:rPr lang="en-US" altLang="ko-KR" sz="800" dirty="0"/>
                <a:t> / </a:t>
              </a:r>
              <a:r>
                <a:rPr lang="en-US" altLang="ko-KR" sz="800" dirty="0" err="1"/>
                <a:t>dbUnit</a:t>
              </a:r>
              <a:endParaRPr lang="ko-KR" altLang="en-US" sz="800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TDD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88" name="그룹 99"/>
          <p:cNvGrpSpPr>
            <a:grpSpLocks/>
          </p:cNvGrpSpPr>
          <p:nvPr/>
        </p:nvGrpSpPr>
        <p:grpSpPr bwMode="auto">
          <a:xfrm>
            <a:off x="5106988" y="228600"/>
            <a:ext cx="914400" cy="1066800"/>
            <a:chOff x="76200" y="27140"/>
            <a:chExt cx="914400" cy="1066800"/>
          </a:xfrm>
        </p:grpSpPr>
        <p:sp>
          <p:nvSpPr>
            <p:cNvPr id="101" name="직사각형 10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SW </a:t>
              </a:r>
              <a:r>
                <a:rPr lang="ko-KR" altLang="en-US" sz="800" dirty="0"/>
                <a:t>테스트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테스팅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프로세스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테스트 관리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SW 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테스트</a:t>
              </a:r>
            </a:p>
          </p:txBody>
        </p:sp>
      </p:grpSp>
      <p:grpSp>
        <p:nvGrpSpPr>
          <p:cNvPr id="15389" name="그룹 102"/>
          <p:cNvGrpSpPr>
            <a:grpSpLocks/>
          </p:cNvGrpSpPr>
          <p:nvPr/>
        </p:nvGrpSpPr>
        <p:grpSpPr bwMode="auto">
          <a:xfrm>
            <a:off x="5106988" y="1574800"/>
            <a:ext cx="914400" cy="1066800"/>
            <a:chOff x="76200" y="27140"/>
            <a:chExt cx="914400" cy="1066800"/>
          </a:xfrm>
        </p:grpSpPr>
        <p:sp>
          <p:nvSpPr>
            <p:cNvPr id="104" name="직사각형 10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데이터 모델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DB </a:t>
              </a:r>
              <a:r>
                <a:rPr lang="ko-KR" altLang="en-US" sz="800" dirty="0"/>
                <a:t>최적화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SQL</a:t>
              </a:r>
              <a:endParaRPr lang="ko-KR" altLang="en-US" sz="800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데이터 모델링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0" name="그룹 105"/>
          <p:cNvGrpSpPr>
            <a:grpSpLocks/>
          </p:cNvGrpSpPr>
          <p:nvPr/>
        </p:nvGrpSpPr>
        <p:grpSpPr bwMode="auto">
          <a:xfrm>
            <a:off x="5106988" y="2919413"/>
            <a:ext cx="914400" cy="1066800"/>
            <a:chOff x="76200" y="27140"/>
            <a:chExt cx="914400" cy="1066800"/>
          </a:xfrm>
        </p:grpSpPr>
        <p:sp>
          <p:nvSpPr>
            <p:cNvPr id="107" name="직사각형 10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빅데이터</a:t>
              </a:r>
              <a:r>
                <a:rPr lang="ko-KR" altLang="en-US" sz="800" dirty="0"/>
                <a:t> 개요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빅데이터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 사례연구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빅데이터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1" name="그룹 108"/>
          <p:cNvGrpSpPr>
            <a:grpSpLocks/>
          </p:cNvGrpSpPr>
          <p:nvPr/>
        </p:nvGrpSpPr>
        <p:grpSpPr bwMode="auto">
          <a:xfrm>
            <a:off x="5106988" y="4265613"/>
            <a:ext cx="914400" cy="1066800"/>
            <a:chOff x="76200" y="27140"/>
            <a:chExt cx="914400" cy="1066800"/>
          </a:xfrm>
        </p:grpSpPr>
        <p:sp>
          <p:nvSpPr>
            <p:cNvPr id="110" name="직사각형 10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Rich Client</a:t>
              </a:r>
            </a:p>
            <a:p>
              <a:pPr>
                <a:defRPr/>
              </a:pPr>
              <a:r>
                <a:rPr lang="en-US" altLang="ko-KR" sz="800" dirty="0"/>
                <a:t>GWT</a:t>
              </a:r>
            </a:p>
            <a:p>
              <a:pPr>
                <a:defRPr/>
              </a:pPr>
              <a:r>
                <a:rPr lang="en-US" altLang="ko-KR" sz="800" dirty="0"/>
                <a:t>SWT </a:t>
              </a:r>
              <a:r>
                <a:rPr lang="ko-KR" altLang="en-US" sz="800" dirty="0"/>
                <a:t>플러그인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RAP</a:t>
              </a:r>
              <a:endParaRPr lang="ko-KR" altLang="en-US" sz="8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RCP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2" name="그룹 111"/>
          <p:cNvGrpSpPr>
            <a:grpSpLocks/>
          </p:cNvGrpSpPr>
          <p:nvPr/>
        </p:nvGrpSpPr>
        <p:grpSpPr bwMode="auto">
          <a:xfrm>
            <a:off x="5106988" y="5611813"/>
            <a:ext cx="914400" cy="1066800"/>
            <a:chOff x="76200" y="27140"/>
            <a:chExt cx="914400" cy="1066800"/>
          </a:xfrm>
        </p:grpSpPr>
        <p:sp>
          <p:nvSpPr>
            <p:cNvPr id="113" name="직사각형 11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SOA</a:t>
              </a:r>
            </a:p>
            <a:p>
              <a:pPr>
                <a:defRPr/>
              </a:pPr>
              <a:r>
                <a:rPr lang="en-US" altLang="ko-KR" sz="800" dirty="0"/>
                <a:t>EAI/ESB/SCA</a:t>
              </a:r>
            </a:p>
            <a:p>
              <a:pPr>
                <a:defRPr/>
              </a:pPr>
              <a:r>
                <a:rPr lang="en-US" altLang="ko-KR" sz="800" dirty="0"/>
                <a:t>MOM</a:t>
              </a:r>
            </a:p>
            <a:p>
              <a:pPr>
                <a:defRPr/>
              </a:pPr>
              <a:r>
                <a:rPr lang="en-US" altLang="ko-KR" sz="800" dirty="0" err="1"/>
                <a:t>ActiveMQ</a:t>
              </a:r>
              <a:endParaRPr lang="ko-KR" altLang="en-US" sz="800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EAI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3" name="그룹 114"/>
          <p:cNvGrpSpPr>
            <a:grpSpLocks/>
          </p:cNvGrpSpPr>
          <p:nvPr/>
        </p:nvGrpSpPr>
        <p:grpSpPr bwMode="auto">
          <a:xfrm>
            <a:off x="6122988" y="228600"/>
            <a:ext cx="914400" cy="1066800"/>
            <a:chOff x="76200" y="27140"/>
            <a:chExt cx="914400" cy="1066800"/>
          </a:xfrm>
        </p:grpSpPr>
        <p:sp>
          <p:nvSpPr>
            <p:cNvPr id="116" name="직사각형 11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오라클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MySQL</a:t>
              </a:r>
            </a:p>
            <a:p>
              <a:pPr>
                <a:defRPr/>
              </a:pPr>
              <a:r>
                <a:rPr lang="en-US" altLang="ko-KR" sz="800" dirty="0"/>
                <a:t>MS-SQL</a:t>
              </a:r>
              <a:endParaRPr lang="ko-KR" altLang="en-US" sz="800" dirty="0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RDBMS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4" name="그룹 117"/>
          <p:cNvGrpSpPr>
            <a:grpSpLocks/>
          </p:cNvGrpSpPr>
          <p:nvPr/>
        </p:nvGrpSpPr>
        <p:grpSpPr bwMode="auto">
          <a:xfrm>
            <a:off x="6122988" y="1574800"/>
            <a:ext cx="914400" cy="1066800"/>
            <a:chOff x="76200" y="27140"/>
            <a:chExt cx="914400" cy="1066800"/>
          </a:xfrm>
        </p:grpSpPr>
        <p:sp>
          <p:nvSpPr>
            <p:cNvPr id="119" name="직사각형 11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Neo4J</a:t>
              </a:r>
            </a:p>
            <a:p>
              <a:pPr>
                <a:defRPr/>
              </a:pPr>
              <a:r>
                <a:rPr lang="en-US" altLang="ko-KR" sz="800" dirty="0"/>
                <a:t>Mongo DB</a:t>
              </a:r>
            </a:p>
            <a:p>
              <a:pPr>
                <a:defRPr/>
              </a:pPr>
              <a:r>
                <a:rPr lang="en-US" altLang="ko-KR" sz="800" dirty="0" err="1"/>
                <a:t>HBase</a:t>
              </a:r>
              <a:endParaRPr lang="ko-KR" altLang="en-US" sz="8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NoSQL</a:t>
              </a: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DB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5" name="그룹 120"/>
          <p:cNvGrpSpPr>
            <a:grpSpLocks/>
          </p:cNvGrpSpPr>
          <p:nvPr/>
        </p:nvGrpSpPr>
        <p:grpSpPr bwMode="auto">
          <a:xfrm>
            <a:off x="6122988" y="2919413"/>
            <a:ext cx="914400" cy="1066800"/>
            <a:chOff x="76200" y="27140"/>
            <a:chExt cx="914400" cy="1066800"/>
          </a:xfrm>
        </p:grpSpPr>
        <p:sp>
          <p:nvSpPr>
            <p:cNvPr id="122" name="직사각형 121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 err="1"/>
                <a:t>Hadoop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 err="1"/>
                <a:t>MapReduceR</a:t>
              </a:r>
              <a:endParaRPr lang="ko-KR" altLang="en-US" sz="8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빅데이터분석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6" name="그룹 123"/>
          <p:cNvGrpSpPr>
            <a:grpSpLocks/>
          </p:cNvGrpSpPr>
          <p:nvPr/>
        </p:nvGrpSpPr>
        <p:grpSpPr bwMode="auto">
          <a:xfrm>
            <a:off x="6122988" y="4265613"/>
            <a:ext cx="914400" cy="1066800"/>
            <a:chOff x="76200" y="27140"/>
            <a:chExt cx="914400" cy="1066800"/>
          </a:xfrm>
        </p:grpSpPr>
        <p:sp>
          <p:nvSpPr>
            <p:cNvPr id="125" name="직사각형 12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워크플로우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BPM</a:t>
              </a:r>
            </a:p>
            <a:p>
              <a:pPr>
                <a:defRPr/>
              </a:pPr>
              <a:r>
                <a:rPr lang="ko-KR" altLang="en-US" sz="800" dirty="0"/>
                <a:t>비즈니스 룰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CEP</a:t>
              </a: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비즈니스 기술</a:t>
              </a:r>
            </a:p>
          </p:txBody>
        </p:sp>
      </p:grpSp>
      <p:grpSp>
        <p:nvGrpSpPr>
          <p:cNvPr id="15397" name="그룹 126"/>
          <p:cNvGrpSpPr>
            <a:grpSpLocks/>
          </p:cNvGrpSpPr>
          <p:nvPr/>
        </p:nvGrpSpPr>
        <p:grpSpPr bwMode="auto">
          <a:xfrm>
            <a:off x="6122988" y="5611813"/>
            <a:ext cx="914400" cy="1066800"/>
            <a:chOff x="76200" y="27140"/>
            <a:chExt cx="914400" cy="1066800"/>
          </a:xfrm>
        </p:grpSpPr>
        <p:sp>
          <p:nvSpPr>
            <p:cNvPr id="128" name="직사각형 127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Fit / Selenium</a:t>
              </a:r>
            </a:p>
            <a:p>
              <a:pPr>
                <a:defRPr/>
              </a:pPr>
              <a:r>
                <a:rPr lang="en-US" altLang="ko-KR" sz="800" dirty="0" err="1"/>
                <a:t>JMeter</a:t>
              </a:r>
              <a:endParaRPr lang="ko-KR" altLang="en-US" sz="800" dirty="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기능 테스트</a:t>
              </a:r>
            </a:p>
          </p:txBody>
        </p:sp>
      </p:grpSp>
      <p:grpSp>
        <p:nvGrpSpPr>
          <p:cNvPr id="15398" name="그룹 129"/>
          <p:cNvGrpSpPr>
            <a:grpSpLocks/>
          </p:cNvGrpSpPr>
          <p:nvPr/>
        </p:nvGrpSpPr>
        <p:grpSpPr bwMode="auto">
          <a:xfrm>
            <a:off x="7137400" y="228600"/>
            <a:ext cx="914400" cy="1066800"/>
            <a:chOff x="76200" y="27140"/>
            <a:chExt cx="914400" cy="1066800"/>
          </a:xfrm>
        </p:grpSpPr>
        <p:sp>
          <p:nvSpPr>
            <p:cNvPr id="131" name="직사각형 13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Maven</a:t>
              </a:r>
            </a:p>
            <a:p>
              <a:pPr>
                <a:defRPr/>
              </a:pPr>
              <a:r>
                <a:rPr lang="en-US" altLang="ko-KR" sz="800" dirty="0"/>
                <a:t>Nexus</a:t>
              </a:r>
            </a:p>
            <a:p>
              <a:pPr>
                <a:defRPr/>
              </a:pPr>
              <a:r>
                <a:rPr lang="en-US" altLang="ko-KR" sz="800" dirty="0"/>
                <a:t>Jenkins (CI)</a:t>
              </a:r>
              <a:endParaRPr lang="ko-KR" altLang="en-US" sz="800" dirty="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빌드</a:t>
              </a: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자동화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399" name="그룹 132"/>
          <p:cNvGrpSpPr>
            <a:grpSpLocks/>
          </p:cNvGrpSpPr>
          <p:nvPr/>
        </p:nvGrpSpPr>
        <p:grpSpPr bwMode="auto">
          <a:xfrm>
            <a:off x="7137400" y="1574800"/>
            <a:ext cx="914400" cy="1066800"/>
            <a:chOff x="76200" y="27140"/>
            <a:chExt cx="914400" cy="1066800"/>
          </a:xfrm>
        </p:grpSpPr>
        <p:sp>
          <p:nvSpPr>
            <p:cNvPr id="134" name="직사각형 13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코드 규약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취약점 분석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의존성 분석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스타일 체크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코드 집단</a:t>
              </a:r>
            </a:p>
          </p:txBody>
        </p:sp>
      </p:grpSp>
      <p:grpSp>
        <p:nvGrpSpPr>
          <p:cNvPr id="15400" name="그룹 135"/>
          <p:cNvGrpSpPr>
            <a:grpSpLocks/>
          </p:cNvGrpSpPr>
          <p:nvPr/>
        </p:nvGrpSpPr>
        <p:grpSpPr bwMode="auto">
          <a:xfrm>
            <a:off x="7137400" y="2919413"/>
            <a:ext cx="914400" cy="1066800"/>
            <a:chOff x="76200" y="27140"/>
            <a:chExt cx="914400" cy="1066800"/>
          </a:xfrm>
        </p:grpSpPr>
        <p:sp>
          <p:nvSpPr>
            <p:cNvPr id="137" name="직사각형 13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제안서작성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제안 프로세스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영업 프로세스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비즈니스</a:t>
              </a:r>
            </a:p>
          </p:txBody>
        </p:sp>
      </p:grpSp>
      <p:grpSp>
        <p:nvGrpSpPr>
          <p:cNvPr id="15401" name="그룹 138"/>
          <p:cNvGrpSpPr>
            <a:grpSpLocks/>
          </p:cNvGrpSpPr>
          <p:nvPr/>
        </p:nvGrpSpPr>
        <p:grpSpPr bwMode="auto">
          <a:xfrm>
            <a:off x="7137400" y="4265613"/>
            <a:ext cx="914400" cy="1066800"/>
            <a:chOff x="76200" y="27140"/>
            <a:chExt cx="914400" cy="1066800"/>
          </a:xfrm>
        </p:grpSpPr>
        <p:sp>
          <p:nvSpPr>
            <p:cNvPr id="140" name="직사각형 13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BPMN</a:t>
              </a:r>
            </a:p>
            <a:p>
              <a:pPr>
                <a:defRPr/>
              </a:pPr>
              <a:r>
                <a:rPr lang="en-US" altLang="ko-KR" sz="800" dirty="0"/>
                <a:t>BABOK</a:t>
              </a:r>
            </a:p>
            <a:p>
              <a:pPr>
                <a:defRPr/>
              </a:pPr>
              <a:r>
                <a:rPr lang="en-US" altLang="ko-KR" sz="800" dirty="0"/>
                <a:t>REA</a:t>
              </a:r>
              <a:endParaRPr lang="ko-KR" altLang="en-US" sz="8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비즈니스</a:t>
              </a:r>
              <a:r>
                <a:rPr lang="en-US" altLang="ko-KR" sz="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ko-KR" altLang="en-US" sz="8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모델링</a:t>
              </a:r>
            </a:p>
          </p:txBody>
        </p:sp>
      </p:grpSp>
      <p:grpSp>
        <p:nvGrpSpPr>
          <p:cNvPr id="15402" name="그룹 141"/>
          <p:cNvGrpSpPr>
            <a:grpSpLocks/>
          </p:cNvGrpSpPr>
          <p:nvPr/>
        </p:nvGrpSpPr>
        <p:grpSpPr bwMode="auto">
          <a:xfrm>
            <a:off x="7137400" y="5611813"/>
            <a:ext cx="914400" cy="1066800"/>
            <a:chOff x="76200" y="27140"/>
            <a:chExt cx="914400" cy="1066800"/>
          </a:xfrm>
        </p:grpSpPr>
        <p:sp>
          <p:nvSpPr>
            <p:cNvPr id="143" name="직사각형 14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SVN</a:t>
              </a:r>
            </a:p>
            <a:p>
              <a:pPr>
                <a:defRPr/>
              </a:pPr>
              <a:r>
                <a:rPr lang="en-US" altLang="ko-KR" sz="800" dirty="0" err="1"/>
                <a:t>Git</a:t>
              </a:r>
              <a:endParaRPr lang="ko-KR" altLang="en-US" sz="8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형상관리</a:t>
              </a:r>
            </a:p>
          </p:txBody>
        </p:sp>
      </p:grpSp>
      <p:grpSp>
        <p:nvGrpSpPr>
          <p:cNvPr id="15403" name="그룹 159"/>
          <p:cNvGrpSpPr>
            <a:grpSpLocks/>
          </p:cNvGrpSpPr>
          <p:nvPr/>
        </p:nvGrpSpPr>
        <p:grpSpPr bwMode="auto">
          <a:xfrm>
            <a:off x="8153400" y="228600"/>
            <a:ext cx="914400" cy="1066800"/>
            <a:chOff x="76200" y="27140"/>
            <a:chExt cx="914400" cy="1066800"/>
          </a:xfrm>
        </p:grpSpPr>
        <p:sp>
          <p:nvSpPr>
            <p:cNvPr id="161" name="직사각형 160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PMBOK</a:t>
              </a:r>
            </a:p>
            <a:p>
              <a:pPr>
                <a:defRPr/>
              </a:pPr>
              <a:r>
                <a:rPr lang="en-US" altLang="ko-KR" sz="800" dirty="0"/>
                <a:t>QA / Audit</a:t>
              </a:r>
            </a:p>
            <a:p>
              <a:pPr>
                <a:defRPr/>
              </a:pPr>
              <a:r>
                <a:rPr lang="en-US" altLang="ko-KR" sz="800" dirty="0"/>
                <a:t>CMMI</a:t>
              </a:r>
              <a:endParaRPr lang="ko-KR" altLang="en-US" sz="800" dirty="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프로젝트 관리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5404" name="그룹 162"/>
          <p:cNvGrpSpPr>
            <a:grpSpLocks/>
          </p:cNvGrpSpPr>
          <p:nvPr/>
        </p:nvGrpSpPr>
        <p:grpSpPr bwMode="auto">
          <a:xfrm>
            <a:off x="8153400" y="1574800"/>
            <a:ext cx="914400" cy="1066800"/>
            <a:chOff x="76200" y="27140"/>
            <a:chExt cx="914400" cy="1066800"/>
          </a:xfrm>
        </p:grpSpPr>
        <p:sp>
          <p:nvSpPr>
            <p:cNvPr id="164" name="직사각형 16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UP / RUP</a:t>
              </a:r>
            </a:p>
            <a:p>
              <a:pPr>
                <a:defRPr/>
              </a:pPr>
              <a:r>
                <a:rPr lang="en-US" altLang="ko-KR" sz="800" dirty="0"/>
                <a:t>Agile</a:t>
              </a:r>
            </a:p>
            <a:p>
              <a:pPr>
                <a:defRPr/>
              </a:pPr>
              <a:r>
                <a:rPr lang="en-US" altLang="ko-KR" sz="800" dirty="0"/>
                <a:t>SCRUM / XP</a:t>
              </a:r>
            </a:p>
            <a:p>
              <a:pPr>
                <a:defRPr/>
              </a:pPr>
              <a:r>
                <a:rPr lang="en-US" altLang="ko-KR" sz="800" dirty="0" err="1"/>
                <a:t>Kanba</a:t>
              </a:r>
              <a:endParaRPr lang="ko-KR" altLang="en-US" sz="800" dirty="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개발 프로세스</a:t>
              </a:r>
            </a:p>
          </p:txBody>
        </p:sp>
      </p:grpSp>
      <p:grpSp>
        <p:nvGrpSpPr>
          <p:cNvPr id="15405" name="그룹 165"/>
          <p:cNvGrpSpPr>
            <a:grpSpLocks/>
          </p:cNvGrpSpPr>
          <p:nvPr/>
        </p:nvGrpSpPr>
        <p:grpSpPr bwMode="auto">
          <a:xfrm>
            <a:off x="8153400" y="2919413"/>
            <a:ext cx="914400" cy="1066800"/>
            <a:chOff x="76200" y="27140"/>
            <a:chExt cx="914400" cy="1066800"/>
          </a:xfrm>
        </p:grpSpPr>
        <p:sp>
          <p:nvSpPr>
            <p:cNvPr id="167" name="직사각형 16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리더쉽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조직관리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조직 심리학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창의력과</a:t>
              </a:r>
              <a:r>
                <a:rPr lang="en-US" altLang="ko-KR" sz="800" dirty="0"/>
                <a:t> </a:t>
              </a:r>
              <a:r>
                <a:rPr lang="ko-KR" altLang="en-US" sz="800" dirty="0"/>
                <a:t>혁신</a:t>
              </a: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조직</a:t>
              </a:r>
            </a:p>
          </p:txBody>
        </p:sp>
      </p:grpSp>
      <p:grpSp>
        <p:nvGrpSpPr>
          <p:cNvPr id="15406" name="그룹 168"/>
          <p:cNvGrpSpPr>
            <a:grpSpLocks/>
          </p:cNvGrpSpPr>
          <p:nvPr/>
        </p:nvGrpSpPr>
        <p:grpSpPr bwMode="auto">
          <a:xfrm>
            <a:off x="8153400" y="4265613"/>
            <a:ext cx="914400" cy="1066800"/>
            <a:chOff x="76200" y="27140"/>
            <a:chExt cx="914400" cy="1066800"/>
          </a:xfrm>
        </p:grpSpPr>
        <p:sp>
          <p:nvSpPr>
            <p:cNvPr id="170" name="직사각형 16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논리적인 사고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추론과 토론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논리적인 글쓰기</a:t>
              </a:r>
              <a:endParaRPr lang="en-US" altLang="ko-KR" sz="700" dirty="0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논리</a:t>
              </a:r>
            </a:p>
          </p:txBody>
        </p:sp>
      </p:grpSp>
      <p:grpSp>
        <p:nvGrpSpPr>
          <p:cNvPr id="15407" name="그룹 171"/>
          <p:cNvGrpSpPr>
            <a:grpSpLocks/>
          </p:cNvGrpSpPr>
          <p:nvPr/>
        </p:nvGrpSpPr>
        <p:grpSpPr bwMode="auto">
          <a:xfrm>
            <a:off x="8153400" y="5611813"/>
            <a:ext cx="914400" cy="1066800"/>
            <a:chOff x="76200" y="27140"/>
            <a:chExt cx="914400" cy="1066800"/>
          </a:xfrm>
        </p:grpSpPr>
        <p:sp>
          <p:nvSpPr>
            <p:cNvPr id="173" name="직사각형 172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프리젠테이션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기술문서작성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아이디어시각화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시나리오구성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표현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33745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침해사고 대응 전문가가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침해사고 대응 전문가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690965"/>
            <a:ext cx="790712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침해사고에 대한 대응 전략수행을 위해 적절한 정책과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운용 과정을 수립한다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보안사고가 발생했을 때 피해규모를 최소화하기 위해 사고를</a:t>
            </a:r>
            <a: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  보고하고 시스템을 복구하는 예방전략을 수립한다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주요업무로 모니터링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점검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대응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사후처리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등이 있다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52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침해사고 대응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전문가 관련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침해사고 대응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521689"/>
            <a:ext cx="7620000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사이버 보안 관제사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정보자산 위협요소를 실시간으로 탐지하여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 취약점을 분석하고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</a:t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  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해킹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7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웜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바이러스 발생기 </a:t>
            </a:r>
            <a:r>
              <a:rPr lang="ko-KR" altLang="en-US" sz="17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대응팀과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협조하여 빠르게 보안위협에 대응한다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7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취약성 분석 전문가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정보자산에 피해를 끼칠 수 있는 보안위협을 확인하고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정보자산 취약성에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  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따라 발생할 수 있는 </a:t>
            </a:r>
            <a:r>
              <a:rPr lang="ko-KR" altLang="en-US" sz="17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위험정도와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통제방법을 도출한다</a:t>
            </a:r>
            <a:endParaRPr lang="en-US" altLang="ko-KR" sz="17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10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침해사고 대응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준비사항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침해사고 대응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85812" y="3568133"/>
            <a:ext cx="7620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컴퓨터공학사 및 정보보호학사 등 컴퓨터 관련 학과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어플리케이션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서비스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r>
              <a:rPr lang="ko-KR" altLang="en-US" sz="19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완벽한 이해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891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9134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침해사고 대응 전문가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지식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침해사고 대응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690971"/>
            <a:ext cx="762000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정보수집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생성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공유 등에 관한 방법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절차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다양한 사이버 공격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절차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모의 침투 원칙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도구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기술에 대한 활용 기술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보안위협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취약점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식별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도출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인지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분류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시스템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네트워크 비상계획 수립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보안사고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재해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복구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구현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256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침해사고 대응 전문가가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침해사고 대응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84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디지털 </a:t>
            </a:r>
            <a:r>
              <a:rPr lang="ko-KR" altLang="en-US" sz="8000" b="1" dirty="0" err="1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포렌식</a:t>
            </a:r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 전문가</a:t>
            </a:r>
          </a:p>
        </p:txBody>
      </p:sp>
    </p:spTree>
    <p:extLst>
      <p:ext uri="{BB962C8B-B14F-4D97-AF65-F5344CB8AC3E}">
        <p14:creationId xmlns:p14="http://schemas.microsoft.com/office/powerpoint/2010/main" val="2979210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084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디지털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포렌식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전문가란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디지털 </a:t>
            </a:r>
            <a:r>
              <a:rPr lang="ko-KR" altLang="en-US" dirty="0" err="1" smtClean="0"/>
              <a:t>포렌식</a:t>
            </a:r>
            <a:r>
              <a:rPr lang="ko-KR" altLang="en-US" dirty="0" smtClean="0"/>
              <a:t>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79680" y="3568127"/>
            <a:ext cx="790712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정보자산을 위협하여 보안사고를 발생시키는 요인에 대하여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증거를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수집하여 복구하고 추적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하는 활동을 수행한다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228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디지털 </a:t>
            </a:r>
            <a:r>
              <a:rPr lang="ko-KR" altLang="en-US" sz="1800" dirty="0" err="1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포렌식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전문가가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디지털 </a:t>
            </a:r>
            <a:r>
              <a:rPr lang="ko-KR" altLang="en-US" dirty="0" err="1"/>
              <a:t>포렌식</a:t>
            </a:r>
            <a:r>
              <a:rPr lang="ko-KR" altLang="en-US" dirty="0"/>
              <a:t>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398578"/>
            <a:ext cx="790712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보안사고가 발생하는 경우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저장된 데이터를 그대로 운반하여 범죄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단서가 될 만한 디지털 자료를 수집한다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범죄자가 악의적으로 숨기거나 변형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훼손한 데이터를 찾아서 복구한다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확보한 디지털 자료에 대해 철저한 분석을 통해 법적 증거자료로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사용이 가능한지 파악하고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증거로서의 생명력을 잃지 않도록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유지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보관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인계한다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50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9134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디지털 </a:t>
            </a:r>
            <a:r>
              <a:rPr lang="ko-KR" altLang="en-US" sz="1800" dirty="0" err="1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포렌식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관련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디지털 </a:t>
            </a:r>
            <a:r>
              <a:rPr lang="ko-KR" altLang="en-US" dirty="0" err="1"/>
              <a:t>포렌식</a:t>
            </a:r>
            <a:r>
              <a:rPr lang="ko-KR" altLang="en-US" dirty="0"/>
              <a:t>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3598906"/>
            <a:ext cx="7620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사이버 범죄 수사관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사이버범죄에 대한 증거자료 확보를 통해 법적인 수사업무를 집행한다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7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12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디지털 </a:t>
            </a:r>
            <a:r>
              <a:rPr lang="ko-KR" altLang="en-US" sz="1800" dirty="0" err="1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포렌식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준비사항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디지털 </a:t>
            </a:r>
            <a:r>
              <a:rPr lang="ko-KR" altLang="en-US" dirty="0" err="1"/>
              <a:t>포렌식</a:t>
            </a:r>
            <a:r>
              <a:rPr lang="ko-KR" altLang="en-US" dirty="0"/>
              <a:t>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85812" y="3275746"/>
            <a:ext cx="7620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디지털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포렌식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학과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경찰학과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 IT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의 전반적인 이해와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포렌식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도구 이해와 활용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법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수사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경찰학과 형법 및 형사 소송법에 대한 이해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63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프로그래머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625" y="1371600"/>
            <a:ext cx="26447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프로그래머의 기초 지식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389" name="TextBox 3"/>
          <p:cNvSpPr txBox="1">
            <a:spLocks noChangeArrowheads="1"/>
          </p:cNvSpPr>
          <p:nvPr/>
        </p:nvSpPr>
        <p:spPr bwMode="auto">
          <a:xfrm>
            <a:off x="3255963" y="1820863"/>
            <a:ext cx="26797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/>
                <a:ea typeface="산돌고딕 M"/>
                <a:cs typeface="산돌고딕 M"/>
              </a:defRPr>
            </a:lvl9pPr>
          </a:lstStyle>
          <a:p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programmer Basic</a:t>
            </a:r>
            <a:endParaRPr lang="ko-KR" altLang="en-US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390" name="그룹 23"/>
          <p:cNvGrpSpPr>
            <a:grpSpLocks/>
          </p:cNvGrpSpPr>
          <p:nvPr/>
        </p:nvGrpSpPr>
        <p:grpSpPr bwMode="auto">
          <a:xfrm>
            <a:off x="1387475" y="2414588"/>
            <a:ext cx="914400" cy="1066800"/>
            <a:chOff x="76200" y="27140"/>
            <a:chExt cx="914400" cy="1066800"/>
          </a:xfrm>
        </p:grpSpPr>
        <p:sp>
          <p:nvSpPr>
            <p:cNvPr id="25" name="직사각형 24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Java</a:t>
              </a:r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Java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java</a:t>
              </a:r>
              <a:endParaRPr lang="ko-KR" altLang="en-US" sz="8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Java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91" name="그룹 26"/>
          <p:cNvGrpSpPr>
            <a:grpSpLocks/>
          </p:cNvGrpSpPr>
          <p:nvPr/>
        </p:nvGrpSpPr>
        <p:grpSpPr bwMode="auto">
          <a:xfrm>
            <a:off x="1387475" y="3798888"/>
            <a:ext cx="914400" cy="1066800"/>
            <a:chOff x="76200" y="27140"/>
            <a:chExt cx="914400" cy="1066800"/>
          </a:xfrm>
        </p:grpSpPr>
        <p:sp>
          <p:nvSpPr>
            <p:cNvPr id="28" name="직사각형 27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C/C++</a:t>
              </a:r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네트워크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C/C++ </a:t>
              </a:r>
              <a:r>
                <a:rPr lang="ko-KR" altLang="en-US" sz="800" dirty="0"/>
                <a:t>동시성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객체지향 </a:t>
              </a:r>
              <a:r>
                <a:rPr lang="en-US" altLang="ko-KR" sz="800" dirty="0"/>
                <a:t>C++</a:t>
              </a:r>
              <a:endParaRPr lang="ko-KR" altLang="en-US" sz="8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 / C++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92" name="그룹 29"/>
          <p:cNvGrpSpPr>
            <a:grpSpLocks/>
          </p:cNvGrpSpPr>
          <p:nvPr/>
        </p:nvGrpSpPr>
        <p:grpSpPr bwMode="auto">
          <a:xfrm>
            <a:off x="3352800" y="3798888"/>
            <a:ext cx="914400" cy="1066800"/>
            <a:chOff x="76200" y="27140"/>
            <a:chExt cx="914400" cy="1066800"/>
          </a:xfrm>
        </p:grpSpPr>
        <p:sp>
          <p:nvSpPr>
            <p:cNvPr id="31" name="직사각형 30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Stack, Queue</a:t>
              </a:r>
            </a:p>
            <a:p>
              <a:pPr>
                <a:defRPr/>
              </a:pPr>
              <a:r>
                <a:rPr lang="ko-KR" altLang="en-US" sz="800" dirty="0" err="1"/>
                <a:t>문자셋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 err="1"/>
                <a:t>표현식</a:t>
              </a:r>
              <a:endParaRPr lang="ko-KR" altLang="en-US" sz="8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자료구조</a:t>
              </a:r>
            </a:p>
          </p:txBody>
        </p:sp>
      </p:grpSp>
      <p:grpSp>
        <p:nvGrpSpPr>
          <p:cNvPr id="16393" name="그룹 32"/>
          <p:cNvGrpSpPr>
            <a:grpSpLocks/>
          </p:cNvGrpSpPr>
          <p:nvPr/>
        </p:nvGrpSpPr>
        <p:grpSpPr bwMode="auto">
          <a:xfrm>
            <a:off x="1387475" y="5181600"/>
            <a:ext cx="914400" cy="1066800"/>
            <a:chOff x="76200" y="27140"/>
            <a:chExt cx="914400" cy="1066800"/>
          </a:xfrm>
        </p:grpSpPr>
        <p:sp>
          <p:nvSpPr>
            <p:cNvPr id="34" name="직사각형 33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Linux OS</a:t>
              </a:r>
            </a:p>
            <a:p>
              <a:pPr>
                <a:defRPr/>
              </a:pPr>
              <a:r>
                <a:rPr lang="ko-KR" altLang="en-US" sz="800" dirty="0"/>
                <a:t>시스템 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프로그래밍</a:t>
              </a:r>
              <a:endParaRPr lang="en-US" altLang="ko-KR" sz="8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플랫폼</a:t>
              </a:r>
              <a:r>
                <a:rPr lang="en-US" altLang="ko-KR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/</a:t>
              </a:r>
              <a:r>
                <a:rPr lang="ko-KR" altLang="en-US" sz="9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리눅스</a:t>
              </a:r>
              <a:endParaRPr lang="ko-KR" altLang="en-US" sz="9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94" name="그룹 35"/>
          <p:cNvGrpSpPr>
            <a:grpSpLocks/>
          </p:cNvGrpSpPr>
          <p:nvPr/>
        </p:nvGrpSpPr>
        <p:grpSpPr bwMode="auto">
          <a:xfrm>
            <a:off x="5265738" y="3798888"/>
            <a:ext cx="914400" cy="1066800"/>
            <a:chOff x="76200" y="27140"/>
            <a:chExt cx="914400" cy="1066800"/>
          </a:xfrm>
        </p:grpSpPr>
        <p:sp>
          <p:nvSpPr>
            <p:cNvPr id="37" name="직사각형 36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/>
                <a:t>데이터 모델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DB </a:t>
              </a:r>
              <a:r>
                <a:rPr lang="ko-KR" altLang="en-US" sz="800" dirty="0"/>
                <a:t>최적화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SQL</a:t>
              </a:r>
              <a:endParaRPr lang="ko-KR" altLang="en-US" sz="8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데이터 모델링</a:t>
              </a:r>
              <a:endParaRPr lang="ko-KR" altLang="en-US" sz="14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95" name="그룹 38"/>
          <p:cNvGrpSpPr>
            <a:grpSpLocks/>
          </p:cNvGrpSpPr>
          <p:nvPr/>
        </p:nvGrpSpPr>
        <p:grpSpPr bwMode="auto">
          <a:xfrm>
            <a:off x="5265738" y="2417763"/>
            <a:ext cx="914400" cy="1066800"/>
            <a:chOff x="76200" y="27140"/>
            <a:chExt cx="914400" cy="1066800"/>
          </a:xfrm>
        </p:grpSpPr>
        <p:sp>
          <p:nvSpPr>
            <p:cNvPr id="40" name="직사각형 39"/>
            <p:cNvSpPr/>
            <p:nvPr/>
          </p:nvSpPr>
          <p:spPr>
            <a:xfrm>
              <a:off x="76200" y="381152"/>
              <a:ext cx="914400" cy="71278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오라클</a:t>
              </a:r>
              <a:endParaRPr lang="en-US" altLang="ko-KR" sz="800" dirty="0"/>
            </a:p>
            <a:p>
              <a:pPr>
                <a:defRPr/>
              </a:pPr>
              <a:r>
                <a:rPr lang="en-US" altLang="ko-KR" sz="800" dirty="0"/>
                <a:t>MySQL</a:t>
              </a:r>
            </a:p>
            <a:p>
              <a:pPr>
                <a:defRPr/>
              </a:pPr>
              <a:r>
                <a:rPr lang="en-US" altLang="ko-KR" sz="800" dirty="0"/>
                <a:t>MS-SQL</a:t>
              </a:r>
              <a:endParaRPr lang="ko-KR" altLang="en-US" sz="8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6200" y="27140"/>
              <a:ext cx="914400" cy="3540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RDBMS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96" name="그룹 41"/>
          <p:cNvGrpSpPr>
            <a:grpSpLocks/>
          </p:cNvGrpSpPr>
          <p:nvPr/>
        </p:nvGrpSpPr>
        <p:grpSpPr bwMode="auto">
          <a:xfrm>
            <a:off x="5257800" y="5181600"/>
            <a:ext cx="914400" cy="1066800"/>
            <a:chOff x="76200" y="27140"/>
            <a:chExt cx="914400" cy="1066800"/>
          </a:xfrm>
        </p:grpSpPr>
        <p:sp>
          <p:nvSpPr>
            <p:cNvPr id="43" name="직사각형 42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800" dirty="0"/>
                <a:t>Neo4J</a:t>
              </a:r>
            </a:p>
            <a:p>
              <a:pPr>
                <a:defRPr/>
              </a:pPr>
              <a:r>
                <a:rPr lang="en-US" altLang="ko-KR" sz="800" dirty="0"/>
                <a:t>Mongo DB</a:t>
              </a:r>
            </a:p>
            <a:p>
              <a:pPr>
                <a:defRPr/>
              </a:pPr>
              <a:r>
                <a:rPr lang="en-US" altLang="ko-KR" sz="800" dirty="0" err="1"/>
                <a:t>HBase</a:t>
              </a:r>
              <a:endParaRPr lang="ko-KR" altLang="en-US" sz="8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000" b="1" dirty="0" err="1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NoSQL</a:t>
              </a:r>
              <a:r>
                <a:rPr lang="en-US" altLang="ko-KR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DB</a:t>
              </a:r>
              <a:endParaRPr lang="ko-KR" altLang="en-US" sz="1000" b="1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97" name="그룹 44"/>
          <p:cNvGrpSpPr>
            <a:grpSpLocks/>
          </p:cNvGrpSpPr>
          <p:nvPr/>
        </p:nvGrpSpPr>
        <p:grpSpPr bwMode="auto">
          <a:xfrm>
            <a:off x="7162800" y="2981325"/>
            <a:ext cx="914400" cy="1066800"/>
            <a:chOff x="76200" y="27140"/>
            <a:chExt cx="914400" cy="1066800"/>
          </a:xfrm>
        </p:grpSpPr>
        <p:sp>
          <p:nvSpPr>
            <p:cNvPr id="46" name="직사각형 45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700" dirty="0"/>
                <a:t>논리적인 사고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추론과 토론</a:t>
              </a:r>
              <a:endParaRPr lang="en-US" altLang="ko-KR" sz="700" dirty="0"/>
            </a:p>
            <a:p>
              <a:pPr>
                <a:defRPr/>
              </a:pPr>
              <a:r>
                <a:rPr lang="ko-KR" altLang="en-US" sz="700" dirty="0"/>
                <a:t>논리적인 글쓰기</a:t>
              </a:r>
              <a:endParaRPr lang="en-US" altLang="ko-KR" sz="7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논리</a:t>
              </a:r>
            </a:p>
          </p:txBody>
        </p:sp>
      </p:grpSp>
      <p:grpSp>
        <p:nvGrpSpPr>
          <p:cNvPr id="16398" name="그룹 47"/>
          <p:cNvGrpSpPr>
            <a:grpSpLocks/>
          </p:cNvGrpSpPr>
          <p:nvPr/>
        </p:nvGrpSpPr>
        <p:grpSpPr bwMode="auto">
          <a:xfrm>
            <a:off x="7162800" y="4568825"/>
            <a:ext cx="914400" cy="1066800"/>
            <a:chOff x="76200" y="27140"/>
            <a:chExt cx="914400" cy="1066800"/>
          </a:xfrm>
        </p:grpSpPr>
        <p:sp>
          <p:nvSpPr>
            <p:cNvPr id="49" name="직사각형 48"/>
            <p:cNvSpPr/>
            <p:nvPr/>
          </p:nvSpPr>
          <p:spPr>
            <a:xfrm>
              <a:off x="76200" y="381153"/>
              <a:ext cx="914400" cy="71278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800" dirty="0" err="1"/>
                <a:t>프리젠테이션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기술문서작성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아이디어시각화</a:t>
              </a:r>
              <a:endParaRPr lang="en-US" altLang="ko-KR" sz="800" dirty="0"/>
            </a:p>
            <a:p>
              <a:pPr>
                <a:defRPr/>
              </a:pPr>
              <a:r>
                <a:rPr lang="ko-KR" altLang="en-US" sz="800" dirty="0"/>
                <a:t>시나리오구성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6200" y="27140"/>
              <a:ext cx="914400" cy="3540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표현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9134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디지털 </a:t>
            </a:r>
            <a:r>
              <a:rPr lang="ko-KR" altLang="en-US" sz="1800" dirty="0" err="1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포렌식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지식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디지털 </a:t>
            </a:r>
            <a:r>
              <a:rPr lang="ko-KR" altLang="en-US" dirty="0" err="1"/>
              <a:t>포렌식</a:t>
            </a:r>
            <a:r>
              <a:rPr lang="ko-KR" altLang="en-US" dirty="0"/>
              <a:t>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106197"/>
            <a:ext cx="7620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정보이론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디지털 저작권 관리에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 유형에 따른 비정상적인 행위에 대한 식별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확인 기술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 추출을 위한 메모리덤프 추출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활용능력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디지털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포렌식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도구 구성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지원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프로그램 활용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다양한 매체로부터 법의학적 관점의 정보를 식별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추출하는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정보 변경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손실과 물리적 손상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파괴 등을 방지하기 위한 전자적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증거 수집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포장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분장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저장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546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디지털 </a:t>
            </a:r>
            <a:r>
              <a:rPr lang="ko-KR" altLang="en-US" sz="1800" dirty="0" err="1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포렌식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전문가가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디지털 </a:t>
            </a:r>
            <a:r>
              <a:rPr lang="ko-KR" altLang="en-US" dirty="0" err="1"/>
              <a:t>포렌식</a:t>
            </a:r>
            <a:r>
              <a:rPr lang="ko-KR" altLang="en-US" dirty="0"/>
              <a:t>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8153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6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악성코드 분석</a:t>
            </a:r>
            <a:endParaRPr lang="en-US" altLang="ko-KR" sz="8000" b="1" dirty="0" smtClean="0">
              <a:ln w="50800">
                <a:solidFill>
                  <a:schemeClr val="bg1"/>
                </a:solidFill>
              </a:ln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전문가</a:t>
            </a:r>
          </a:p>
        </p:txBody>
      </p:sp>
    </p:spTree>
    <p:extLst>
      <p:ext uri="{BB962C8B-B14F-4D97-AF65-F5344CB8AC3E}">
        <p14:creationId xmlns:p14="http://schemas.microsoft.com/office/powerpoint/2010/main" val="34720455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280846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악성코드 분석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전문가란</a:t>
            </a:r>
            <a:r>
              <a:rPr lang="en-US" altLang="ko-KR" sz="1800" dirty="0" smtClean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?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악성코드 분석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79680" y="3568127"/>
            <a:ext cx="790712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새로운 악성코드를 분석하여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감염 경로나 방법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증산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치료 방법 등을</a:t>
            </a: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개발하고 치료할 수 있는 백신 프로그램을 제작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하는 일을 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20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악성코드 분석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전문가가 </a:t>
            </a:r>
            <a:r>
              <a:rPr lang="ko-KR" altLang="en-US" sz="1800" dirty="0" err="1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하는일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악성코드 분석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983354"/>
            <a:ext cx="7907120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악성코드 분석 툴을 이용하여 악성코드의 종류 및 특징을 분석한다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악성코드에 대한 치료 데이터를 만들고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기존 백신프로그램에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악성코드를 치료하기 위한 데이터를 추가한다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악성코드 분석에 대한 결과를 사용자에게 알리고 백신을 배포한다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832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9134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악성코드 분석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관련 직종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악성코드 분석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3598906"/>
            <a:ext cx="7620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암호해독 전문가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/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-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중요정보에 대한 높은 수준의 암호화 또는 </a:t>
            </a:r>
            <a:r>
              <a:rPr lang="ko-KR" altLang="en-US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높은 수준으로 암호를 해석한다</a:t>
            </a:r>
            <a:r>
              <a:rPr lang="en-US" altLang="ko-KR" sz="17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.</a:t>
            </a:r>
            <a:endParaRPr lang="en-US" altLang="ko-KR" sz="17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712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악성코드 분석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준비사항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악성코드 분석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85812" y="2983358"/>
            <a:ext cx="7620000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전공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컴퓨터공학사 및 정보보호학사 등 컴퓨터 관련 학과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역공학에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활용되는 각종 디버깅 기법 및 툴 사용법 숙지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</a:t>
            </a:r>
            <a:b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</a:b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         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운영체제 동작원리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프로그램 개발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언어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: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어셈블리언어 필수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28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9134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악성코드 분석 전문가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필요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지식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악성코드 분석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79680" y="2398585"/>
            <a:ext cx="783092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다양한 운영체제 환경에서의 해킹방법에 대한 지식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사이버 활동에 영향을 미칠 수 있는 법적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기술적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동향을 추적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다양한 보안 도구를 활용하여 관련정보를 수집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통합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해석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전자서명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악성코드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휘발성 데이터 등에 관한 해독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분석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해석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암호학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암호화알고리즘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지식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구현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72000" indent="-1800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900" dirty="0" err="1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역공학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난독화 기술 인지 </a:t>
            </a:r>
            <a:r>
              <a:rPr lang="en-US" altLang="ko-KR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/ </a:t>
            </a:r>
            <a:r>
              <a:rPr lang="ko-KR" altLang="en-US" sz="1900" dirty="0" smtClean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+mn-cs"/>
              </a:rPr>
              <a:t>활용 능력</a:t>
            </a:r>
            <a:endParaRPr lang="en-US" altLang="ko-KR" sz="1900" dirty="0" smtClean="0">
              <a:solidFill>
                <a:schemeClr val="accent6"/>
              </a:solidFill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47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Text Box 4"/>
          <p:cNvSpPr txBox="1">
            <a:spLocks noChangeArrowheads="1"/>
          </p:cNvSpPr>
          <p:nvPr/>
        </p:nvSpPr>
        <p:spPr bwMode="auto">
          <a:xfrm>
            <a:off x="428625" y="1371213"/>
            <a:ext cx="34143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latinLnBrk="1" hangingPunct="1">
              <a:buClr>
                <a:srgbClr val="0066CC"/>
              </a:buClr>
              <a:buFont typeface="Wingdings" pitchFamily="2" charset="2"/>
              <a:buChar char="§"/>
              <a:defRPr/>
            </a:pPr>
            <a:r>
              <a:rPr lang="en-US" altLang="ko-KR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 </a:t>
            </a:r>
            <a:r>
              <a:rPr lang="ko-KR" altLang="en-US" sz="1800" dirty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악성코드 분석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전문가가 </a:t>
            </a:r>
            <a:r>
              <a:rPr lang="ko-KR" altLang="en-US" sz="1800" dirty="0" smtClean="0">
                <a:solidFill>
                  <a:srgbClr val="0066CC"/>
                </a:solidFill>
                <a:latin typeface="HY견고딕" pitchFamily="18" charset="-127"/>
                <a:ea typeface="HY견고딕" pitchFamily="18" charset="-127"/>
                <a:cs typeface="+mn-cs"/>
                <a:sym typeface="BentonSansF Book" charset="0"/>
              </a:rPr>
              <a:t>되려면</a:t>
            </a:r>
            <a:endParaRPr lang="ko-KR" altLang="en-US" sz="1800" dirty="0">
              <a:solidFill>
                <a:schemeClr val="accent3"/>
              </a:solidFill>
              <a:latin typeface="HY견고딕" pitchFamily="18" charset="-127"/>
              <a:ea typeface="HY견고딕" pitchFamily="18" charset="-127"/>
              <a:cs typeface="+mn-cs"/>
              <a:sym typeface="BentonSansF Book" charset="0"/>
            </a:endParaRPr>
          </a:p>
        </p:txBody>
      </p:sp>
      <p:sp>
        <p:nvSpPr>
          <p:cNvPr id="13315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악성코드 분석 전문가</a:t>
            </a:r>
            <a:endParaRPr lang="ko-KR" altLang="en-US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625" y="1752600"/>
            <a:ext cx="8334375" cy="480060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8153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4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" y="0"/>
            <a:ext cx="9143955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828800"/>
            <a:ext cx="9131474" cy="25908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ln w="50800">
                  <a:solidFill>
                    <a:schemeClr val="bg1"/>
                  </a:solidFill>
                </a:ln>
                <a:latin typeface="궁서" panose="02030600000101010101" pitchFamily="18" charset="-127"/>
                <a:ea typeface="궁서" panose="02030600000101010101" pitchFamily="18" charset="-127"/>
              </a:rPr>
              <a:t>보안 컨설턴트</a:t>
            </a:r>
          </a:p>
        </p:txBody>
      </p:sp>
    </p:spTree>
    <p:extLst>
      <p:ext uri="{BB962C8B-B14F-4D97-AF65-F5344CB8AC3E}">
        <p14:creationId xmlns:p14="http://schemas.microsoft.com/office/powerpoint/2010/main" val="918735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공공2">
      <a:dk1>
        <a:srgbClr val="000000"/>
      </a:dk1>
      <a:lt1>
        <a:srgbClr val="FFFFFF"/>
      </a:lt1>
      <a:dk2>
        <a:srgbClr val="9DCAF4"/>
      </a:dk2>
      <a:lt2>
        <a:srgbClr val="EDF5FC"/>
      </a:lt2>
      <a:accent1>
        <a:srgbClr val="000099"/>
      </a:accent1>
      <a:accent2>
        <a:srgbClr val="305C00"/>
      </a:accent2>
      <a:accent3>
        <a:srgbClr val="0066CC"/>
      </a:accent3>
      <a:accent4>
        <a:srgbClr val="F9FAFB"/>
      </a:accent4>
      <a:accent5>
        <a:srgbClr val="018993"/>
      </a:accent5>
      <a:accent6>
        <a:srgbClr val="000000"/>
      </a:accent6>
      <a:hlink>
        <a:srgbClr val="009999"/>
      </a:hlink>
      <a:folHlink>
        <a:srgbClr val="99CC00"/>
      </a:folHlink>
    </a:clrScheme>
    <a:fontScheme name="공공2">
      <a:majorFont>
        <a:latin typeface="Arial"/>
        <a:ea typeface="-소망B"/>
        <a:cs typeface=""/>
      </a:majorFont>
      <a:minorFont>
        <a:latin typeface="Arial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6401</TotalTime>
  <Words>2882</Words>
  <Application>Microsoft Office PowerPoint</Application>
  <PresentationFormat>화면 슬라이드 쇼(4:3)</PresentationFormat>
  <Paragraphs>1088</Paragraphs>
  <Slides>119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0" baseType="lpstr">
      <vt:lpstr>Arial Unicode MS</vt:lpstr>
      <vt:lpstr>BentonSansF Book</vt:lpstr>
      <vt:lpstr>HY견고딕</vt:lpstr>
      <vt:lpstr>궁서</vt:lpstr>
      <vt:lpstr>맑은 고딕</vt:lpstr>
      <vt:lpstr>산돌고딕 M</vt:lpstr>
      <vt:lpstr>산돌고딕B</vt:lpstr>
      <vt:lpstr>Arial</vt:lpstr>
      <vt:lpstr>Times New Roman</vt:lpstr>
      <vt:lpstr>Wingdings</vt:lpstr>
      <vt:lpstr>기본 디자인</vt:lpstr>
      <vt:lpstr>IT진로 로드맵</vt:lpstr>
      <vt:lpstr>PowerPoint 프레젠테이션</vt:lpstr>
      <vt:lpstr>IT 업계분류</vt:lpstr>
      <vt:lpstr>PowerPoint 프레젠테이션</vt:lpstr>
      <vt:lpstr>PowerPoint 프레젠테이션</vt:lpstr>
      <vt:lpstr>프로그래머</vt:lpstr>
      <vt:lpstr>프로그래머</vt:lpstr>
      <vt:lpstr>PowerPoint 프레젠테이션</vt:lpstr>
      <vt:lpstr>프로그래머</vt:lpstr>
      <vt:lpstr>프로그래머</vt:lpstr>
      <vt:lpstr>프로그래머</vt:lpstr>
      <vt:lpstr>프로그래머</vt:lpstr>
      <vt:lpstr>프로그래머</vt:lpstr>
      <vt:lpstr>프로그래머</vt:lpstr>
      <vt:lpstr>프로그래머</vt:lpstr>
      <vt:lpstr>프로그래머</vt:lpstr>
      <vt:lpstr>PowerPoint 프레젠테이션</vt:lpstr>
      <vt:lpstr>네트워크 엔지니어</vt:lpstr>
      <vt:lpstr>네트워크 엔지니어</vt:lpstr>
      <vt:lpstr>네트워크 엔지니어</vt:lpstr>
      <vt:lpstr>네트워크 엔지니어</vt:lpstr>
      <vt:lpstr>PowerPoint 프레젠테이션</vt:lpstr>
      <vt:lpstr>PowerPoint 프레젠테이션</vt:lpstr>
      <vt:lpstr>네트워크 엔지니어</vt:lpstr>
      <vt:lpstr>PowerPoint 프레젠테이션</vt:lpstr>
      <vt:lpstr>네트워크 엔지니어</vt:lpstr>
      <vt:lpstr>네트워크 엔지니어</vt:lpstr>
      <vt:lpstr>네트워크 엔지니어</vt:lpstr>
      <vt:lpstr>PowerPoint 프레젠테이션</vt:lpstr>
      <vt:lpstr>시스템 엔지니어</vt:lpstr>
      <vt:lpstr>시스템 엔지니어</vt:lpstr>
      <vt:lpstr>PowerPoint 프레젠테이션</vt:lpstr>
      <vt:lpstr>시스템 엔지니어</vt:lpstr>
      <vt:lpstr>시스템 엔지니어</vt:lpstr>
      <vt:lpstr>시스템 엔지니어</vt:lpstr>
      <vt:lpstr>시스템 엔지니어</vt:lpstr>
      <vt:lpstr>시스템 엔지니어</vt:lpstr>
      <vt:lpstr>시스템 엔지니어</vt:lpstr>
      <vt:lpstr>PowerPoint 프레젠테이션</vt:lpstr>
      <vt:lpstr>데이터베이스 관리자</vt:lpstr>
      <vt:lpstr>데이터베이스 관리자</vt:lpstr>
      <vt:lpstr>PowerPoint 프레젠테이션</vt:lpstr>
      <vt:lpstr>PowerPoint 프레젠테이션</vt:lpstr>
      <vt:lpstr>데이터베이스 관리자</vt:lpstr>
      <vt:lpstr>데이터베이스 관리자</vt:lpstr>
      <vt:lpstr>데이터베이스 관리자</vt:lpstr>
      <vt:lpstr>데이터베이스 관리자</vt:lpstr>
      <vt:lpstr>데이터베이스 관리자</vt:lpstr>
      <vt:lpstr>PowerPoint 프레젠테이션</vt:lpstr>
      <vt:lpstr>데이터베이스 관리자</vt:lpstr>
      <vt:lpstr>데이터베이스 관리자</vt:lpstr>
      <vt:lpstr>데이터베이스 관리자</vt:lpstr>
      <vt:lpstr>데이터베이스 관리자</vt:lpstr>
      <vt:lpstr>데이터베이스 관리자</vt:lpstr>
      <vt:lpstr>PowerPoint 프레젠테이션</vt:lpstr>
      <vt:lpstr>빅데이터 관리자</vt:lpstr>
      <vt:lpstr>빅데이터 관리자</vt:lpstr>
      <vt:lpstr>빅데이터 관리자</vt:lpstr>
      <vt:lpstr>빅데이터 관리자</vt:lpstr>
      <vt:lpstr>빅데이터 관리자</vt:lpstr>
      <vt:lpstr>빅데이터 관리자</vt:lpstr>
      <vt:lpstr>빅데이터 관리자</vt:lpstr>
      <vt:lpstr>빅데이터 관리자</vt:lpstr>
      <vt:lpstr>빅데이터 관리자</vt:lpstr>
      <vt:lpstr>빅데이터 전문가</vt:lpstr>
      <vt:lpstr>빅데이터 전문가</vt:lpstr>
      <vt:lpstr>데이터베이스 관리자</vt:lpstr>
      <vt:lpstr>PowerPoint 프레젠테이션</vt:lpstr>
      <vt:lpstr>정보보안 전문가</vt:lpstr>
      <vt:lpstr>정보보안 전문가</vt:lpstr>
      <vt:lpstr>PowerPoint 프레젠테이션</vt:lpstr>
      <vt:lpstr>보안솔루션 개발자</vt:lpstr>
      <vt:lpstr>보안솔루션 개발자</vt:lpstr>
      <vt:lpstr>보안솔루션 개발자</vt:lpstr>
      <vt:lpstr>보안솔루션 개발자</vt:lpstr>
      <vt:lpstr>보안솔루션 개발자</vt:lpstr>
      <vt:lpstr>보안솔루션 개발자</vt:lpstr>
      <vt:lpstr>PowerPoint 프레젠테이션</vt:lpstr>
      <vt:lpstr>침해사고 대응 전문가</vt:lpstr>
      <vt:lpstr>침해사고 대응 전문가</vt:lpstr>
      <vt:lpstr>침해사고 대응 전문가</vt:lpstr>
      <vt:lpstr>침해사고 대응 전문가</vt:lpstr>
      <vt:lpstr>침해사고 대응 전문가</vt:lpstr>
      <vt:lpstr>침해사고 대응 전문가</vt:lpstr>
      <vt:lpstr>PowerPoint 프레젠테이션</vt:lpstr>
      <vt:lpstr>디지털 포렌식 전문가</vt:lpstr>
      <vt:lpstr>디지털 포렌식 전문가</vt:lpstr>
      <vt:lpstr>디지털 포렌식 전문가</vt:lpstr>
      <vt:lpstr>디지털 포렌식 전문가</vt:lpstr>
      <vt:lpstr>디지털 포렌식 전문가</vt:lpstr>
      <vt:lpstr>디지털 포렌식 전문가</vt:lpstr>
      <vt:lpstr>PowerPoint 프레젠테이션</vt:lpstr>
      <vt:lpstr>악성코드 분석 전문가</vt:lpstr>
      <vt:lpstr>악성코드 분석 전문가</vt:lpstr>
      <vt:lpstr>악성코드 분석 전문가</vt:lpstr>
      <vt:lpstr>악성코드 분석 전문가</vt:lpstr>
      <vt:lpstr>악성코드 분석 전문가</vt:lpstr>
      <vt:lpstr>악성코드 분석 전문가</vt:lpstr>
      <vt:lpstr>PowerPoint 프레젠테이션</vt:lpstr>
      <vt:lpstr>보안 컨설턴트</vt:lpstr>
      <vt:lpstr>보안 컨설턴트</vt:lpstr>
      <vt:lpstr>보안 컨설턴트</vt:lpstr>
      <vt:lpstr>보안 컨설턴트</vt:lpstr>
      <vt:lpstr>보안 컨설턴트</vt:lpstr>
      <vt:lpstr>보안 컨설턴트</vt:lpstr>
      <vt:lpstr>PowerPoint 프레젠테이션</vt:lpstr>
      <vt:lpstr>정보보안 관리자</vt:lpstr>
      <vt:lpstr>정보보안 관리자</vt:lpstr>
      <vt:lpstr>정보보안 관리자</vt:lpstr>
      <vt:lpstr>정보보안 관리자</vt:lpstr>
      <vt:lpstr>정보보안 관리자</vt:lpstr>
      <vt:lpstr>PowerPoint 프레젠테이션</vt:lpstr>
      <vt:lpstr>TIP</vt:lpstr>
      <vt:lpstr>TIP</vt:lpstr>
      <vt:lpstr>TIP</vt:lpstr>
      <vt:lpstr>TIP</vt:lpstr>
      <vt:lpstr>TIP</vt:lpstr>
      <vt:lpstr>TIP</vt:lpstr>
      <vt:lpstr>감사합니다</vt:lpstr>
    </vt:vector>
  </TitlesOfParts>
  <Company>(주)파워피티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Jun_E</cp:lastModifiedBy>
  <cp:revision>530</cp:revision>
  <dcterms:created xsi:type="dcterms:W3CDTF">2009-02-03T06:23:20Z</dcterms:created>
  <dcterms:modified xsi:type="dcterms:W3CDTF">2017-09-03T04:06:10Z</dcterms:modified>
</cp:coreProperties>
</file>